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57"/>
  </p:notesMasterIdLst>
  <p:sldIdLst>
    <p:sldId id="390" r:id="rId4"/>
    <p:sldId id="449" r:id="rId5"/>
    <p:sldId id="433" r:id="rId6"/>
    <p:sldId id="435" r:id="rId7"/>
    <p:sldId id="436" r:id="rId8"/>
    <p:sldId id="439" r:id="rId9"/>
    <p:sldId id="440" r:id="rId10"/>
    <p:sldId id="441" r:id="rId11"/>
    <p:sldId id="401" r:id="rId12"/>
    <p:sldId id="391" r:id="rId13"/>
    <p:sldId id="392" r:id="rId14"/>
    <p:sldId id="393" r:id="rId15"/>
    <p:sldId id="394" r:id="rId16"/>
    <p:sldId id="395" r:id="rId17"/>
    <p:sldId id="396" r:id="rId18"/>
    <p:sldId id="397" r:id="rId19"/>
    <p:sldId id="398" r:id="rId20"/>
    <p:sldId id="399" r:id="rId21"/>
    <p:sldId id="442" r:id="rId22"/>
    <p:sldId id="400" r:id="rId23"/>
    <p:sldId id="430" r:id="rId24"/>
    <p:sldId id="402" r:id="rId25"/>
    <p:sldId id="403" r:id="rId26"/>
    <p:sldId id="404" r:id="rId27"/>
    <p:sldId id="405" r:id="rId28"/>
    <p:sldId id="406" r:id="rId29"/>
    <p:sldId id="407" r:id="rId30"/>
    <p:sldId id="408" r:id="rId31"/>
    <p:sldId id="409" r:id="rId32"/>
    <p:sldId id="410" r:id="rId33"/>
    <p:sldId id="411" r:id="rId34"/>
    <p:sldId id="412" r:id="rId35"/>
    <p:sldId id="413" r:id="rId36"/>
    <p:sldId id="414" r:id="rId37"/>
    <p:sldId id="432" r:id="rId38"/>
    <p:sldId id="431" r:id="rId39"/>
    <p:sldId id="415" r:id="rId40"/>
    <p:sldId id="416" r:id="rId41"/>
    <p:sldId id="417" r:id="rId42"/>
    <p:sldId id="418" r:id="rId43"/>
    <p:sldId id="419" r:id="rId44"/>
    <p:sldId id="420" r:id="rId45"/>
    <p:sldId id="421" r:id="rId46"/>
    <p:sldId id="422" r:id="rId47"/>
    <p:sldId id="443" r:id="rId48"/>
    <p:sldId id="444" r:id="rId49"/>
    <p:sldId id="445" r:id="rId50"/>
    <p:sldId id="424" r:id="rId51"/>
    <p:sldId id="425" r:id="rId52"/>
    <p:sldId id="426" r:id="rId53"/>
    <p:sldId id="427" r:id="rId54"/>
    <p:sldId id="428" r:id="rId55"/>
    <p:sldId id="429"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p15:clr>
            <a:srgbClr val="A4A3A4"/>
          </p15:clr>
        </p15:guide>
        <p15:guide id="2" pos="53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3"/>
    <p:restoredTop sz="94631"/>
  </p:normalViewPr>
  <p:slideViewPr>
    <p:cSldViewPr>
      <p:cViewPr varScale="1">
        <p:scale>
          <a:sx n="101" d="100"/>
          <a:sy n="101" d="100"/>
        </p:scale>
        <p:origin x="416" y="200"/>
      </p:cViewPr>
      <p:guideLst>
        <p:guide orient="horz" pos="1392"/>
        <p:guide pos="5328"/>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FC5A88-25A4-48D6-8071-6C8EC3BB5ABC}" type="datetimeFigureOut">
              <a:rPr lang="en-US" smtClean="0"/>
              <a:pPr/>
              <a:t>1/7/23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7523BD-6C12-4E44-AA2F-D88ED9317DD7}" type="slidenum">
              <a:rPr lang="en-US" smtClean="0"/>
              <a:pPr/>
              <a:t>‹#›</a:t>
            </a:fld>
            <a:endParaRPr lang="en-US"/>
          </a:p>
        </p:txBody>
      </p:sp>
    </p:spTree>
    <p:extLst>
      <p:ext uri="{BB962C8B-B14F-4D97-AF65-F5344CB8AC3E}">
        <p14:creationId xmlns:p14="http://schemas.microsoft.com/office/powerpoint/2010/main" val="326544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7523BD-6C12-4E44-AA2F-D88ED9317DD7}" type="slidenum">
              <a:rPr lang="en-US" smtClean="0"/>
              <a:pPr/>
              <a:t>11</a:t>
            </a:fld>
            <a:endParaRPr lang="en-US"/>
          </a:p>
        </p:txBody>
      </p:sp>
    </p:spTree>
    <p:extLst>
      <p:ext uri="{BB962C8B-B14F-4D97-AF65-F5344CB8AC3E}">
        <p14:creationId xmlns:p14="http://schemas.microsoft.com/office/powerpoint/2010/main" val="679852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Till </a:t>
            </a:r>
            <a:r>
              <a:rPr lang="de-DE" dirty="0" err="1"/>
              <a:t>here</a:t>
            </a:r>
            <a:r>
              <a:rPr lang="de-DE" dirty="0"/>
              <a:t> in 4th </a:t>
            </a:r>
            <a:r>
              <a:rPr lang="de-DE"/>
              <a:t>lecture</a:t>
            </a:r>
          </a:p>
        </p:txBody>
      </p:sp>
      <p:sp>
        <p:nvSpPr>
          <p:cNvPr id="4" name="Foliennummernplatzhalter 3"/>
          <p:cNvSpPr>
            <a:spLocks noGrp="1"/>
          </p:cNvSpPr>
          <p:nvPr>
            <p:ph type="sldNum" sz="quarter" idx="10"/>
          </p:nvPr>
        </p:nvSpPr>
        <p:spPr/>
        <p:txBody>
          <a:bodyPr/>
          <a:lstStyle/>
          <a:p>
            <a:fld id="{D47523BD-6C12-4E44-AA2F-D88ED9317DD7}" type="slidenum">
              <a:rPr lang="en-US" smtClean="0"/>
              <a:pPr/>
              <a:t>40</a:t>
            </a:fld>
            <a:endParaRPr lang="en-US"/>
          </a:p>
        </p:txBody>
      </p:sp>
    </p:spTree>
    <p:extLst>
      <p:ext uri="{BB962C8B-B14F-4D97-AF65-F5344CB8AC3E}">
        <p14:creationId xmlns:p14="http://schemas.microsoft.com/office/powerpoint/2010/main" val="3460094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9F3F9-41CE-40D0-A7E3-9B196199AACF}" type="slidenum">
              <a:rPr lang="en-US" smtClean="0">
                <a:solidFill>
                  <a:prstClr val="black"/>
                </a:solidFill>
                <a:latin typeface="Calibri"/>
              </a:rPr>
              <a:pPr/>
              <a:t>48</a:t>
            </a:fld>
            <a:endParaRPr lang="en-US">
              <a:solidFill>
                <a:prstClr val="black"/>
              </a:solidFill>
              <a:latin typeface="Calibri"/>
            </a:endParaRPr>
          </a:p>
        </p:txBody>
      </p:sp>
    </p:spTree>
    <p:extLst>
      <p:ext uri="{BB962C8B-B14F-4D97-AF65-F5344CB8AC3E}">
        <p14:creationId xmlns:p14="http://schemas.microsoft.com/office/powerpoint/2010/main" val="554223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AA83C2-5AB6-46B3-8369-90F292F1D6A8}" type="datetimeFigureOut">
              <a:rPr lang="en-US" smtClean="0"/>
              <a:pPr/>
              <a:t>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80609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74495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93021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15086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52953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03543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229052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03834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162987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28297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15028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382051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558220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958469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450015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127781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872379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47436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A83C2-5AB6-46B3-8369-90F292F1D6A8}" type="datetimeFigureOut">
              <a:rPr lang="en-US" smtClean="0"/>
              <a:pPr/>
              <a:t>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443547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143269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258612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60824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A83C2-5AB6-46B3-8369-90F292F1D6A8}" type="datetimeFigureOut">
              <a:rPr lang="en-US" smtClean="0"/>
              <a:pPr/>
              <a:t>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AA83C2-5AB6-46B3-8369-90F292F1D6A8}" type="datetimeFigureOut">
              <a:rPr lang="en-US" smtClean="0"/>
              <a:pPr/>
              <a:t>1/7/23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AA83C2-5AB6-46B3-8369-90F292F1D6A8}" type="datetimeFigureOut">
              <a:rPr lang="en-US" smtClean="0"/>
              <a:pPr/>
              <a:t>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83C2-5AB6-46B3-8369-90F292F1D6A8}" type="datetimeFigureOut">
              <a:rPr lang="en-US" smtClean="0"/>
              <a:pPr/>
              <a:t>1/7/23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pPr/>
              <a:t>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pPr/>
              <a:t>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83C2-5AB6-46B3-8369-90F292F1D6A8}" type="datetimeFigureOut">
              <a:rPr lang="en-US" smtClean="0"/>
              <a:pPr/>
              <a:t>1/7/23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F0AD-4C7D-49DE-BEC9-602946BC9C9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116879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83C2-5AB6-46B3-8369-90F292F1D6A8}" type="datetimeFigureOut">
              <a:rPr lang="en-US" smtClean="0">
                <a:solidFill>
                  <a:prstClr val="black">
                    <a:tint val="75000"/>
                  </a:prstClr>
                </a:solidFill>
                <a:latin typeface="Calibri"/>
              </a:rPr>
              <a:pPr/>
              <a:t>1/7/23</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23241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image" Target="../media/image29.emf"/><Relationship Id="rId7" Type="http://schemas.openxmlformats.org/officeDocument/2006/relationships/image" Target="../media/image31.emf"/><Relationship Id="rId2" Type="http://schemas.openxmlformats.org/officeDocument/2006/relationships/oleObject" Target="../embeddings/oleObject24.bin"/><Relationship Id="rId1" Type="http://schemas.openxmlformats.org/officeDocument/2006/relationships/slideLayout" Target="../slideLayouts/slideLayout7.xml"/><Relationship Id="rId6" Type="http://schemas.openxmlformats.org/officeDocument/2006/relationships/oleObject" Target="../embeddings/oleObject26.bin"/><Relationship Id="rId5" Type="http://schemas.openxmlformats.org/officeDocument/2006/relationships/image" Target="../media/image30.emf"/><Relationship Id="rId10" Type="http://schemas.openxmlformats.org/officeDocument/2006/relationships/image" Target="../media/image33.png"/><Relationship Id="rId4" Type="http://schemas.openxmlformats.org/officeDocument/2006/relationships/oleObject" Target="../embeddings/oleObject25.bin"/><Relationship Id="rId9" Type="http://schemas.openxmlformats.org/officeDocument/2006/relationships/image" Target="../media/image32.emf"/></Relationships>
</file>

<file path=ppt/slides/_rels/slide11.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image" Target="../media/image38.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5.e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37.emf"/><Relationship Id="rId4" Type="http://schemas.openxmlformats.org/officeDocument/2006/relationships/image" Target="../media/image34.wmf"/><Relationship Id="rId9" Type="http://schemas.openxmlformats.org/officeDocument/2006/relationships/oleObject" Target="../embeddings/oleObject31.bin"/></Relationships>
</file>

<file path=ppt/slides/_rels/slide12.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41.emf"/><Relationship Id="rId2" Type="http://schemas.openxmlformats.org/officeDocument/2006/relationships/oleObject" Target="../embeddings/oleObject33.bin"/><Relationship Id="rId1" Type="http://schemas.openxmlformats.org/officeDocument/2006/relationships/slideLayout" Target="../slideLayouts/slideLayout7.xml"/><Relationship Id="rId6" Type="http://schemas.openxmlformats.org/officeDocument/2006/relationships/oleObject" Target="../embeddings/oleObject35.bin"/><Relationship Id="rId5" Type="http://schemas.openxmlformats.org/officeDocument/2006/relationships/image" Target="../media/image40.wmf"/><Relationship Id="rId4" Type="http://schemas.openxmlformats.org/officeDocument/2006/relationships/oleObject" Target="../embeddings/oleObject34.bin"/></Relationships>
</file>

<file path=ppt/slides/_rels/slide1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oleObject" Target="../embeddings/oleObject36.bin"/><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oleObject" Target="../embeddings/oleObject37.bin"/><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embeddings/oleObject38.bin"/><Relationship Id="rId1" Type="http://schemas.openxmlformats.org/officeDocument/2006/relationships/slideLayout" Target="../slideLayouts/slideLayout7.xml"/><Relationship Id="rId5" Type="http://schemas.openxmlformats.org/officeDocument/2006/relationships/image" Target="../media/image45.emf"/><Relationship Id="rId4" Type="http://schemas.openxmlformats.org/officeDocument/2006/relationships/oleObject" Target="../embeddings/oleObject39.bin"/></Relationships>
</file>

<file path=ppt/slides/_rels/slide1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40.bin"/><Relationship Id="rId1" Type="http://schemas.openxmlformats.org/officeDocument/2006/relationships/slideLayout" Target="../slideLayouts/slideLayout7.xml"/><Relationship Id="rId5" Type="http://schemas.openxmlformats.org/officeDocument/2006/relationships/image" Target="../media/image47.emf"/><Relationship Id="rId4" Type="http://schemas.openxmlformats.org/officeDocument/2006/relationships/oleObject" Target="../embeddings/oleObject41.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0.emf"/><Relationship Id="rId12" Type="http://schemas.openxmlformats.org/officeDocument/2006/relationships/oleObject" Target="../embeddings/oleObject47.bin"/><Relationship Id="rId2" Type="http://schemas.openxmlformats.org/officeDocument/2006/relationships/oleObject" Target="../embeddings/oleObject42.bin"/><Relationship Id="rId1" Type="http://schemas.openxmlformats.org/officeDocument/2006/relationships/slideLayout" Target="../slideLayouts/slideLayout7.xml"/><Relationship Id="rId6" Type="http://schemas.openxmlformats.org/officeDocument/2006/relationships/oleObject" Target="../embeddings/oleObject44.bin"/><Relationship Id="rId11" Type="http://schemas.openxmlformats.org/officeDocument/2006/relationships/image" Target="../media/image52.emf"/><Relationship Id="rId5" Type="http://schemas.openxmlformats.org/officeDocument/2006/relationships/image" Target="../media/image49.emf"/><Relationship Id="rId10" Type="http://schemas.openxmlformats.org/officeDocument/2006/relationships/oleObject" Target="../embeddings/oleObject46.bin"/><Relationship Id="rId4" Type="http://schemas.openxmlformats.org/officeDocument/2006/relationships/oleObject" Target="../embeddings/oleObject43.bin"/><Relationship Id="rId9" Type="http://schemas.openxmlformats.org/officeDocument/2006/relationships/image" Target="../media/image51.emf"/></Relationships>
</file>

<file path=ppt/slides/_rels/slide18.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56.emf"/><Relationship Id="rId2" Type="http://schemas.openxmlformats.org/officeDocument/2006/relationships/oleObject" Target="../embeddings/oleObject48.bin"/><Relationship Id="rId1" Type="http://schemas.openxmlformats.org/officeDocument/2006/relationships/slideLayout" Target="../slideLayouts/slideLayout7.xml"/><Relationship Id="rId6" Type="http://schemas.openxmlformats.org/officeDocument/2006/relationships/oleObject" Target="../embeddings/oleObject50.bin"/><Relationship Id="rId5" Type="http://schemas.openxmlformats.org/officeDocument/2006/relationships/image" Target="../media/image55.emf"/><Relationship Id="rId4" Type="http://schemas.openxmlformats.org/officeDocument/2006/relationships/oleObject" Target="../embeddings/oleObject49.bin"/></Relationships>
</file>

<file path=ppt/slides/_rels/slide19.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56.emf"/><Relationship Id="rId2" Type="http://schemas.openxmlformats.org/officeDocument/2006/relationships/oleObject" Target="../embeddings/oleObject51.bin"/><Relationship Id="rId1" Type="http://schemas.openxmlformats.org/officeDocument/2006/relationships/slideLayout" Target="../slideLayouts/slideLayout7.xml"/><Relationship Id="rId6" Type="http://schemas.openxmlformats.org/officeDocument/2006/relationships/oleObject" Target="../embeddings/oleObject53.bin"/><Relationship Id="rId5" Type="http://schemas.openxmlformats.org/officeDocument/2006/relationships/image" Target="../media/image55.emf"/><Relationship Id="rId4" Type="http://schemas.openxmlformats.org/officeDocument/2006/relationships/oleObject" Target="../embeddings/oleObject5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emf"/><Relationship Id="rId7" Type="http://schemas.openxmlformats.org/officeDocument/2006/relationships/image" Target="../media/image59.wmf"/><Relationship Id="rId2" Type="http://schemas.openxmlformats.org/officeDocument/2006/relationships/oleObject" Target="../embeddings/oleObject54.bin"/><Relationship Id="rId1" Type="http://schemas.openxmlformats.org/officeDocument/2006/relationships/slideLayout" Target="../slideLayouts/slideLayout7.xml"/><Relationship Id="rId6" Type="http://schemas.openxmlformats.org/officeDocument/2006/relationships/oleObject" Target="../embeddings/oleObject56.bin"/><Relationship Id="rId5" Type="http://schemas.openxmlformats.org/officeDocument/2006/relationships/image" Target="../media/image58.wmf"/><Relationship Id="rId10" Type="http://schemas.openxmlformats.org/officeDocument/2006/relationships/image" Target="../media/image62.jpeg"/><Relationship Id="rId4" Type="http://schemas.openxmlformats.org/officeDocument/2006/relationships/oleObject" Target="../embeddings/oleObject55.bin"/><Relationship Id="rId9" Type="http://schemas.openxmlformats.org/officeDocument/2006/relationships/image" Target="../media/image6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oleObject" Target="../embeddings/oleObject57.bin"/><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oleObject" Target="../embeddings/oleObject58.bin"/><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76.emf"/><Relationship Id="rId7" Type="http://schemas.openxmlformats.org/officeDocument/2006/relationships/image" Target="../media/image75.emf"/><Relationship Id="rId2" Type="http://schemas.openxmlformats.org/officeDocument/2006/relationships/oleObject" Target="../embeddings/oleObject59.bin"/><Relationship Id="rId1" Type="http://schemas.openxmlformats.org/officeDocument/2006/relationships/slideLayout" Target="../slideLayouts/slideLayout18.xml"/><Relationship Id="rId6" Type="http://schemas.openxmlformats.org/officeDocument/2006/relationships/oleObject" Target="../embeddings/oleObject61.bin"/><Relationship Id="rId5" Type="http://schemas.openxmlformats.org/officeDocument/2006/relationships/image" Target="../media/image77.emf"/><Relationship Id="rId4" Type="http://schemas.openxmlformats.org/officeDocument/2006/relationships/oleObject" Target="../embeddings/oleObject60.bin"/></Relationships>
</file>

<file path=ppt/slides/_rels/slide37.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80.emf"/><Relationship Id="rId2" Type="http://schemas.openxmlformats.org/officeDocument/2006/relationships/oleObject" Target="../embeddings/oleObject62.bin"/><Relationship Id="rId1" Type="http://schemas.openxmlformats.org/officeDocument/2006/relationships/slideLayout" Target="../slideLayouts/slideLayout18.xml"/><Relationship Id="rId6" Type="http://schemas.openxmlformats.org/officeDocument/2006/relationships/oleObject" Target="../embeddings/oleObject64.bin"/><Relationship Id="rId5" Type="http://schemas.openxmlformats.org/officeDocument/2006/relationships/image" Target="../media/image79.emf"/><Relationship Id="rId4" Type="http://schemas.openxmlformats.org/officeDocument/2006/relationships/oleObject" Target="../embeddings/oleObject63.bin"/></Relationships>
</file>

<file path=ppt/slides/_rels/slide38.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oleObject" Target="../embeddings/oleObject65.bin"/><Relationship Id="rId1" Type="http://schemas.openxmlformats.org/officeDocument/2006/relationships/slideLayout" Target="../slideLayouts/slideLayout18.xml"/><Relationship Id="rId5" Type="http://schemas.openxmlformats.org/officeDocument/2006/relationships/image" Target="../media/image82.emf"/><Relationship Id="rId4" Type="http://schemas.openxmlformats.org/officeDocument/2006/relationships/oleObject" Target="../embeddings/oleObject66.bin"/></Relationships>
</file>

<file path=ppt/slides/_rels/slide39.xml.rels><?xml version="1.0" encoding="UTF-8" standalone="yes"?>
<Relationships xmlns="http://schemas.openxmlformats.org/package/2006/relationships"><Relationship Id="rId3" Type="http://schemas.openxmlformats.org/officeDocument/2006/relationships/image" Target="../media/image83.emf"/><Relationship Id="rId7" Type="http://schemas.openxmlformats.org/officeDocument/2006/relationships/image" Target="../media/image85.wmf"/><Relationship Id="rId2" Type="http://schemas.openxmlformats.org/officeDocument/2006/relationships/oleObject" Target="../embeddings/oleObject67.bin"/><Relationship Id="rId1" Type="http://schemas.openxmlformats.org/officeDocument/2006/relationships/slideLayout" Target="../slideLayouts/slideLayout18.xml"/><Relationship Id="rId6" Type="http://schemas.openxmlformats.org/officeDocument/2006/relationships/oleObject" Target="../embeddings/oleObject69.bin"/><Relationship Id="rId5" Type="http://schemas.openxmlformats.org/officeDocument/2006/relationships/image" Target="../media/image84.wmf"/><Relationship Id="rId4" Type="http://schemas.openxmlformats.org/officeDocument/2006/relationships/oleObject" Target="../embeddings/oleObject68.bin"/></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4.wmf"/><Relationship Id="rId7" Type="http://schemas.openxmlformats.org/officeDocument/2006/relationships/image" Target="../media/image6.emf"/><Relationship Id="rId2" Type="http://schemas.openxmlformats.org/officeDocument/2006/relationships/oleObject" Target="../embeddings/oleObject3.bin"/><Relationship Id="rId1" Type="http://schemas.openxmlformats.org/officeDocument/2006/relationships/slideLayout" Target="../slideLayouts/slideLayout7.xml"/><Relationship Id="rId6" Type="http://schemas.openxmlformats.org/officeDocument/2006/relationships/oleObject" Target="../embeddings/oleObject5.bin"/><Relationship Id="rId5" Type="http://schemas.openxmlformats.org/officeDocument/2006/relationships/image" Target="../media/image5.wmf"/><Relationship Id="rId4" Type="http://schemas.openxmlformats.org/officeDocument/2006/relationships/oleObject" Target="../embeddings/oleObject4.bin"/><Relationship Id="rId9" Type="http://schemas.openxmlformats.org/officeDocument/2006/relationships/image" Target="../media/image7.emf"/></Relationships>
</file>

<file path=ppt/slides/_rels/slide40.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oleObject" Target="../embeddings/oleObject70.bin"/><Relationship Id="rId7" Type="http://schemas.openxmlformats.org/officeDocument/2006/relationships/oleObject" Target="../embeddings/oleObject72.bin"/><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87.emf"/><Relationship Id="rId5" Type="http://schemas.openxmlformats.org/officeDocument/2006/relationships/oleObject" Target="../embeddings/oleObject71.bin"/><Relationship Id="rId4" Type="http://schemas.openxmlformats.org/officeDocument/2006/relationships/image" Target="../media/image86.wmf"/></Relationships>
</file>

<file path=ppt/slides/_rels/slide41.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oleObject" Target="../embeddings/oleObject73.bin"/><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77.bin"/><Relationship Id="rId3" Type="http://schemas.openxmlformats.org/officeDocument/2006/relationships/image" Target="../media/image90.emf"/><Relationship Id="rId7" Type="http://schemas.openxmlformats.org/officeDocument/2006/relationships/image" Target="../media/image92.wmf"/><Relationship Id="rId2" Type="http://schemas.openxmlformats.org/officeDocument/2006/relationships/oleObject" Target="../embeddings/oleObject74.bin"/><Relationship Id="rId1" Type="http://schemas.openxmlformats.org/officeDocument/2006/relationships/slideLayout" Target="../slideLayouts/slideLayout18.xml"/><Relationship Id="rId6" Type="http://schemas.openxmlformats.org/officeDocument/2006/relationships/oleObject" Target="../embeddings/oleObject76.bin"/><Relationship Id="rId11" Type="http://schemas.openxmlformats.org/officeDocument/2006/relationships/image" Target="../media/image93.emf"/><Relationship Id="rId5" Type="http://schemas.openxmlformats.org/officeDocument/2006/relationships/image" Target="../media/image91.wmf"/><Relationship Id="rId10" Type="http://schemas.openxmlformats.org/officeDocument/2006/relationships/oleObject" Target="../embeddings/oleObject78.bin"/><Relationship Id="rId4" Type="http://schemas.openxmlformats.org/officeDocument/2006/relationships/oleObject" Target="../embeddings/oleObject75.bin"/><Relationship Id="rId9" Type="http://schemas.openxmlformats.org/officeDocument/2006/relationships/image" Target="../media/image89.emf"/></Relationships>
</file>

<file path=ppt/slides/_rels/slide43.xml.rels><?xml version="1.0" encoding="UTF-8" standalone="yes"?>
<Relationships xmlns="http://schemas.openxmlformats.org/package/2006/relationships"><Relationship Id="rId3" Type="http://schemas.openxmlformats.org/officeDocument/2006/relationships/image" Target="../media/image94.emf"/><Relationship Id="rId7" Type="http://schemas.openxmlformats.org/officeDocument/2006/relationships/image" Target="../media/image96.emf"/><Relationship Id="rId2" Type="http://schemas.openxmlformats.org/officeDocument/2006/relationships/oleObject" Target="../embeddings/oleObject79.bin"/><Relationship Id="rId1" Type="http://schemas.openxmlformats.org/officeDocument/2006/relationships/slideLayout" Target="../slideLayouts/slideLayout18.xml"/><Relationship Id="rId6" Type="http://schemas.openxmlformats.org/officeDocument/2006/relationships/oleObject" Target="../embeddings/oleObject81.bin"/><Relationship Id="rId5" Type="http://schemas.openxmlformats.org/officeDocument/2006/relationships/image" Target="../media/image95.emf"/><Relationship Id="rId4" Type="http://schemas.openxmlformats.org/officeDocument/2006/relationships/oleObject" Target="../embeddings/oleObject80.bin"/></Relationships>
</file>

<file path=ppt/slides/_rels/slide44.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3.emf"/><Relationship Id="rId3" Type="http://schemas.openxmlformats.org/officeDocument/2006/relationships/image" Target="../media/image97.emf"/><Relationship Id="rId7" Type="http://schemas.openxmlformats.org/officeDocument/2006/relationships/image" Target="../media/image99.emf"/><Relationship Id="rId12" Type="http://schemas.openxmlformats.org/officeDocument/2006/relationships/oleObject" Target="../embeddings/oleObject86.bin"/><Relationship Id="rId2" Type="http://schemas.openxmlformats.org/officeDocument/2006/relationships/oleObject" Target="../embeddings/oleObject82.bin"/><Relationship Id="rId1" Type="http://schemas.openxmlformats.org/officeDocument/2006/relationships/slideLayout" Target="../slideLayouts/slideLayout18.xml"/><Relationship Id="rId6" Type="http://schemas.openxmlformats.org/officeDocument/2006/relationships/oleObject" Target="../embeddings/oleObject84.bin"/><Relationship Id="rId11" Type="http://schemas.openxmlformats.org/officeDocument/2006/relationships/image" Target="../media/image102.wmf"/><Relationship Id="rId5" Type="http://schemas.openxmlformats.org/officeDocument/2006/relationships/image" Target="../media/image98.wmf"/><Relationship Id="rId10" Type="http://schemas.openxmlformats.org/officeDocument/2006/relationships/oleObject" Target="../embeddings/oleObject85.bin"/><Relationship Id="rId4" Type="http://schemas.openxmlformats.org/officeDocument/2006/relationships/oleObject" Target="../embeddings/oleObject83.bin"/><Relationship Id="rId9"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oleObject" Target="../embeddings/oleObject87.bin"/><Relationship Id="rId1" Type="http://schemas.openxmlformats.org/officeDocument/2006/relationships/slideLayout" Target="../slideLayouts/slideLayout29.xml"/><Relationship Id="rId5" Type="http://schemas.openxmlformats.org/officeDocument/2006/relationships/image" Target="../media/image105.emf"/><Relationship Id="rId4" Type="http://schemas.openxmlformats.org/officeDocument/2006/relationships/oleObject" Target="../embeddings/oleObject88.bin"/></Relationships>
</file>

<file path=ppt/slides/_rels/slide46.xml.rels><?xml version="1.0" encoding="UTF-8" standalone="yes"?>
<Relationships xmlns="http://schemas.openxmlformats.org/package/2006/relationships"><Relationship Id="rId8" Type="http://schemas.openxmlformats.org/officeDocument/2006/relationships/package" Target="../embeddings/Microsoft_Word_Document3.docx"/><Relationship Id="rId13"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08.emf"/><Relationship Id="rId12" Type="http://schemas.openxmlformats.org/officeDocument/2006/relationships/package" Target="../embeddings/Microsoft_Word_Document5.docx"/><Relationship Id="rId17" Type="http://schemas.openxmlformats.org/officeDocument/2006/relationships/image" Target="../media/image113.emf"/><Relationship Id="rId2" Type="http://schemas.openxmlformats.org/officeDocument/2006/relationships/package" Target="../embeddings/Microsoft_Word_Document.docx"/><Relationship Id="rId16" Type="http://schemas.openxmlformats.org/officeDocument/2006/relationships/package" Target="../embeddings/Microsoft_Word_Document7.docx"/><Relationship Id="rId1" Type="http://schemas.openxmlformats.org/officeDocument/2006/relationships/slideLayout" Target="../slideLayouts/slideLayout29.xml"/><Relationship Id="rId6" Type="http://schemas.openxmlformats.org/officeDocument/2006/relationships/package" Target="../embeddings/Microsoft_Word_Document2.docx"/><Relationship Id="rId11" Type="http://schemas.openxmlformats.org/officeDocument/2006/relationships/image" Target="../media/image110.emf"/><Relationship Id="rId5" Type="http://schemas.openxmlformats.org/officeDocument/2006/relationships/image" Target="../media/image107.emf"/><Relationship Id="rId15" Type="http://schemas.openxmlformats.org/officeDocument/2006/relationships/image" Target="../media/image112.emf"/><Relationship Id="rId10" Type="http://schemas.openxmlformats.org/officeDocument/2006/relationships/package" Target="../embeddings/Microsoft_Word_Document4.docx"/><Relationship Id="rId4" Type="http://schemas.openxmlformats.org/officeDocument/2006/relationships/package" Target="../embeddings/Microsoft_Word_Document1.docx"/><Relationship Id="rId9" Type="http://schemas.openxmlformats.org/officeDocument/2006/relationships/image" Target="../media/image109.png"/><Relationship Id="rId14" Type="http://schemas.openxmlformats.org/officeDocument/2006/relationships/package" Target="../embeddings/Microsoft_Word_Document6.docx"/></Relationships>
</file>

<file path=ppt/slides/_rels/slide47.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14.emf"/><Relationship Id="rId7" Type="http://schemas.openxmlformats.org/officeDocument/2006/relationships/image" Target="../media/image98.wmf"/><Relationship Id="rId2" Type="http://schemas.openxmlformats.org/officeDocument/2006/relationships/package" Target="../embeddings/Microsoft_Word_Document8.docx"/><Relationship Id="rId1" Type="http://schemas.openxmlformats.org/officeDocument/2006/relationships/slideLayout" Target="../slideLayouts/slideLayout29.xml"/><Relationship Id="rId6" Type="http://schemas.openxmlformats.org/officeDocument/2006/relationships/oleObject" Target="../embeddings/oleObject89.bin"/><Relationship Id="rId5" Type="http://schemas.openxmlformats.org/officeDocument/2006/relationships/image" Target="../media/image112.emf"/><Relationship Id="rId4" Type="http://schemas.openxmlformats.org/officeDocument/2006/relationships/package" Target="../embeddings/Microsoft_Word_Document9.docx"/><Relationship Id="rId9" Type="http://schemas.openxmlformats.org/officeDocument/2006/relationships/image" Target="../media/image116.jpeg"/></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18.emf"/><Relationship Id="rId5" Type="http://schemas.openxmlformats.org/officeDocument/2006/relationships/oleObject" Target="../embeddings/oleObject91.bin"/><Relationship Id="rId4" Type="http://schemas.openxmlformats.org/officeDocument/2006/relationships/image" Target="../media/image117.emf"/></Relationships>
</file>

<file path=ppt/slides/_rels/slide49.xml.rels><?xml version="1.0" encoding="UTF-8" standalone="yes"?>
<Relationships xmlns="http://schemas.openxmlformats.org/package/2006/relationships"><Relationship Id="rId3" Type="http://schemas.openxmlformats.org/officeDocument/2006/relationships/image" Target="../media/image119.emf"/><Relationship Id="rId7" Type="http://schemas.openxmlformats.org/officeDocument/2006/relationships/image" Target="../media/image121.wmf"/><Relationship Id="rId2" Type="http://schemas.openxmlformats.org/officeDocument/2006/relationships/oleObject" Target="../embeddings/oleObject92.bin"/><Relationship Id="rId1" Type="http://schemas.openxmlformats.org/officeDocument/2006/relationships/slideLayout" Target="../slideLayouts/slideLayout18.xml"/><Relationship Id="rId6" Type="http://schemas.openxmlformats.org/officeDocument/2006/relationships/oleObject" Target="../embeddings/oleObject94.bin"/><Relationship Id="rId5" Type="http://schemas.openxmlformats.org/officeDocument/2006/relationships/image" Target="../media/image120.emf"/><Relationship Id="rId4" Type="http://schemas.openxmlformats.org/officeDocument/2006/relationships/oleObject" Target="../embeddings/oleObject93.bin"/></Relationships>
</file>

<file path=ppt/slides/_rels/slide5.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oleObject" Target="../embeddings/oleObject12.bin"/><Relationship Id="rId18" Type="http://schemas.openxmlformats.org/officeDocument/2006/relationships/image" Target="../media/image15.emf"/><Relationship Id="rId3" Type="http://schemas.openxmlformats.org/officeDocument/2006/relationships/oleObject" Target="../embeddings/oleObject7.bin"/><Relationship Id="rId21" Type="http://schemas.openxmlformats.org/officeDocument/2006/relationships/oleObject" Target="../embeddings/oleObject16.bin"/><Relationship Id="rId7" Type="http://schemas.openxmlformats.org/officeDocument/2006/relationships/oleObject" Target="../embeddings/oleObject9.bin"/><Relationship Id="rId12" Type="http://schemas.openxmlformats.org/officeDocument/2006/relationships/image" Target="../media/image12.emf"/><Relationship Id="rId17" Type="http://schemas.openxmlformats.org/officeDocument/2006/relationships/oleObject" Target="../embeddings/oleObject14.bin"/><Relationship Id="rId2" Type="http://schemas.openxmlformats.org/officeDocument/2006/relationships/image" Target="../media/image8.png"/><Relationship Id="rId16" Type="http://schemas.openxmlformats.org/officeDocument/2006/relationships/image" Target="../media/image14.emf"/><Relationship Id="rId20" Type="http://schemas.openxmlformats.org/officeDocument/2006/relationships/image" Target="../media/image16.emf"/><Relationship Id="rId1" Type="http://schemas.openxmlformats.org/officeDocument/2006/relationships/slideLayout" Target="../slideLayouts/slideLayout7.xml"/><Relationship Id="rId6" Type="http://schemas.openxmlformats.org/officeDocument/2006/relationships/image" Target="../media/image9.emf"/><Relationship Id="rId11" Type="http://schemas.openxmlformats.org/officeDocument/2006/relationships/oleObject" Target="../embeddings/oleObject11.bin"/><Relationship Id="rId5" Type="http://schemas.openxmlformats.org/officeDocument/2006/relationships/oleObject" Target="../embeddings/oleObject8.bin"/><Relationship Id="rId15" Type="http://schemas.openxmlformats.org/officeDocument/2006/relationships/oleObject" Target="../embeddings/oleObject13.bin"/><Relationship Id="rId10" Type="http://schemas.openxmlformats.org/officeDocument/2006/relationships/image" Target="../media/image11.emf"/><Relationship Id="rId19" Type="http://schemas.openxmlformats.org/officeDocument/2006/relationships/oleObject" Target="../embeddings/oleObject15.bin"/><Relationship Id="rId4" Type="http://schemas.openxmlformats.org/officeDocument/2006/relationships/image" Target="../media/image7.emf"/><Relationship Id="rId9" Type="http://schemas.openxmlformats.org/officeDocument/2006/relationships/oleObject" Target="../embeddings/oleObject10.bin"/><Relationship Id="rId14" Type="http://schemas.openxmlformats.org/officeDocument/2006/relationships/image" Target="../media/image13.emf"/><Relationship Id="rId22" Type="http://schemas.openxmlformats.org/officeDocument/2006/relationships/image" Target="../media/image17.emf"/></Relationships>
</file>

<file path=ppt/slides/_rels/slide50.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oleObject" Target="../embeddings/oleObject95.bin"/><Relationship Id="rId1" Type="http://schemas.openxmlformats.org/officeDocument/2006/relationships/slideLayout" Target="../slideLayouts/slideLayout18.xml"/><Relationship Id="rId5" Type="http://schemas.openxmlformats.org/officeDocument/2006/relationships/image" Target="../media/image123.emf"/><Relationship Id="rId4" Type="http://schemas.openxmlformats.org/officeDocument/2006/relationships/oleObject" Target="../embeddings/oleObject96.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00.bin"/><Relationship Id="rId3" Type="http://schemas.openxmlformats.org/officeDocument/2006/relationships/image" Target="../media/image124.emf"/><Relationship Id="rId7" Type="http://schemas.openxmlformats.org/officeDocument/2006/relationships/image" Target="../media/image126.wmf"/><Relationship Id="rId2" Type="http://schemas.openxmlformats.org/officeDocument/2006/relationships/oleObject" Target="../embeddings/oleObject97.bin"/><Relationship Id="rId1" Type="http://schemas.openxmlformats.org/officeDocument/2006/relationships/slideLayout" Target="../slideLayouts/slideLayout18.xml"/><Relationship Id="rId6" Type="http://schemas.openxmlformats.org/officeDocument/2006/relationships/oleObject" Target="../embeddings/oleObject99.bin"/><Relationship Id="rId5" Type="http://schemas.openxmlformats.org/officeDocument/2006/relationships/image" Target="../media/image125.emf"/><Relationship Id="rId4" Type="http://schemas.openxmlformats.org/officeDocument/2006/relationships/oleObject" Target="../embeddings/oleObject98.bin"/><Relationship Id="rId9" Type="http://schemas.openxmlformats.org/officeDocument/2006/relationships/image" Target="../media/image127.emf"/></Relationships>
</file>

<file path=ppt/slides/_rels/slide52.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oleObject" Target="../embeddings/oleObject101.bin"/><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1.jpeg"/><Relationship Id="rId2" Type="http://schemas.openxmlformats.org/officeDocument/2006/relationships/oleObject" Target="../embeddings/oleObject17.bin"/><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emf"/><Relationship Id="rId4" Type="http://schemas.openxmlformats.org/officeDocument/2006/relationships/oleObject" Target="../embeddings/oleObject18.bin"/></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1.jpeg"/><Relationship Id="rId2" Type="http://schemas.openxmlformats.org/officeDocument/2006/relationships/oleObject" Target="../embeddings/oleObject19.bin"/><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emf"/><Relationship Id="rId4" Type="http://schemas.openxmlformats.org/officeDocument/2006/relationships/oleObject" Target="../embeddings/oleObject20.bin"/></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image" Target="../media/image25.emf"/><Relationship Id="rId7" Type="http://schemas.openxmlformats.org/officeDocument/2006/relationships/oleObject" Target="../embeddings/oleObject23.bin"/><Relationship Id="rId2" Type="http://schemas.openxmlformats.org/officeDocument/2006/relationships/oleObject" Target="../embeddings/oleObject21.bin"/><Relationship Id="rId1" Type="http://schemas.openxmlformats.org/officeDocument/2006/relationships/slideLayout" Target="../slideLayouts/slideLayout7.xml"/><Relationship Id="rId6" Type="http://schemas.openxmlformats.org/officeDocument/2006/relationships/image" Target="../media/image27.gif"/><Relationship Id="rId5" Type="http://schemas.openxmlformats.org/officeDocument/2006/relationships/image" Target="../media/image26.emf"/><Relationship Id="rId4" Type="http://schemas.openxmlformats.org/officeDocument/2006/relationships/oleObject" Target="../embeddings/oleObject2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Lecture 4: Hydrogen Atom</a:t>
            </a:r>
          </a:p>
        </p:txBody>
      </p:sp>
      <p:pic>
        <p:nvPicPr>
          <p:cNvPr id="7" name="Picture 6"/>
          <p:cNvPicPr>
            <a:picLocks noChangeAspect="1"/>
          </p:cNvPicPr>
          <p:nvPr/>
        </p:nvPicPr>
        <p:blipFill>
          <a:blip r:embed="rId2"/>
          <a:stretch>
            <a:fillRect/>
          </a:stretch>
        </p:blipFill>
        <p:spPr>
          <a:xfrm>
            <a:off x="1803400" y="939800"/>
            <a:ext cx="5524500" cy="4978400"/>
          </a:xfrm>
          <a:prstGeom prst="rect">
            <a:avLst/>
          </a:prstGeom>
        </p:spPr>
      </p:pic>
      <p:sp>
        <p:nvSpPr>
          <p:cNvPr id="9" name="Rectangle 8"/>
          <p:cNvSpPr/>
          <p:nvPr/>
        </p:nvSpPr>
        <p:spPr>
          <a:xfrm>
            <a:off x="4555870" y="6381690"/>
            <a:ext cx="4491609" cy="400110"/>
          </a:xfrm>
          <a:prstGeom prst="rect">
            <a:avLst/>
          </a:prstGeom>
        </p:spPr>
        <p:txBody>
          <a:bodyPr wrap="none">
            <a:spAutoFit/>
          </a:bodyPr>
          <a:lstStyle/>
          <a:p>
            <a:r>
              <a:rPr lang="en-US" sz="2000" dirty="0">
                <a:latin typeface="Georgia"/>
                <a:cs typeface="Georgia"/>
              </a:rPr>
              <a:t>http://</a:t>
            </a:r>
            <a:r>
              <a:rPr lang="en-US" sz="2000" dirty="0" err="1">
                <a:latin typeface="Georgia"/>
                <a:cs typeface="Georgia"/>
              </a:rPr>
              <a:t>www.moleculestothemax.com</a:t>
            </a:r>
            <a:r>
              <a:rPr lang="en-US" sz="2000" dirty="0">
                <a:latin typeface="Georgia"/>
                <a:cs typeface="Georgia"/>
              </a:rPr>
              <a:t>/</a:t>
            </a:r>
          </a:p>
        </p:txBody>
      </p:sp>
    </p:spTree>
    <p:extLst>
      <p:ext uri="{BB962C8B-B14F-4D97-AF65-F5344CB8AC3E}">
        <p14:creationId xmlns:p14="http://schemas.microsoft.com/office/powerpoint/2010/main" val="1341765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4502" name="Object 7"/>
          <p:cNvGraphicFramePr>
            <a:graphicFrameLocks noChangeAspect="1"/>
          </p:cNvGraphicFramePr>
          <p:nvPr>
            <p:extLst>
              <p:ext uri="{D42A27DB-BD31-4B8C-83A1-F6EECF244321}">
                <p14:modId xmlns:p14="http://schemas.microsoft.com/office/powerpoint/2010/main" val="859752775"/>
              </p:ext>
            </p:extLst>
          </p:nvPr>
        </p:nvGraphicFramePr>
        <p:xfrm>
          <a:off x="977900" y="2114550"/>
          <a:ext cx="6604000" cy="1879600"/>
        </p:xfrm>
        <a:graphic>
          <a:graphicData uri="http://schemas.openxmlformats.org/presentationml/2006/ole">
            <mc:AlternateContent xmlns:mc="http://schemas.openxmlformats.org/markup-compatibility/2006">
              <mc:Choice xmlns:v="urn:schemas-microsoft-com:vml" Requires="v">
                <p:oleObj name="Equation" r:id="rId2" imgW="3314700" imgH="939800" progId="Equation.3">
                  <p:embed/>
                </p:oleObj>
              </mc:Choice>
              <mc:Fallback>
                <p:oleObj name="Equation" r:id="rId2" imgW="3314700" imgH="939800" progId="Equation.3">
                  <p:embed/>
                  <p:pic>
                    <p:nvPicPr>
                      <p:cNvPr id="0" name="Picture 13"/>
                      <p:cNvPicPr>
                        <a:picLocks noChangeAspect="1" noChangeArrowheads="1"/>
                      </p:cNvPicPr>
                      <p:nvPr/>
                    </p:nvPicPr>
                    <p:blipFill>
                      <a:blip r:embed="rId3"/>
                      <a:srcRect/>
                      <a:stretch>
                        <a:fillRect/>
                      </a:stretch>
                    </p:blipFill>
                    <p:spPr bwMode="auto">
                      <a:xfrm>
                        <a:off x="977900" y="2114550"/>
                        <a:ext cx="6604000" cy="1879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Rounded Rectangle 9"/>
          <p:cNvSpPr/>
          <p:nvPr/>
        </p:nvSpPr>
        <p:spPr>
          <a:xfrm>
            <a:off x="6324600" y="3200400"/>
            <a:ext cx="1371600" cy="838200"/>
          </a:xfrm>
          <a:prstGeom prst="roundRect">
            <a:avLst/>
          </a:prstGeom>
          <a:solidFill>
            <a:schemeClr val="accent4">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581400" y="3200400"/>
            <a:ext cx="1143000" cy="6096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a:t>
            </a:r>
          </a:p>
        </p:txBody>
      </p:sp>
      <p:graphicFrame>
        <p:nvGraphicFramePr>
          <p:cNvPr id="179206" name="Object 7"/>
          <p:cNvGraphicFramePr>
            <a:graphicFrameLocks noChangeAspect="1"/>
          </p:cNvGraphicFramePr>
          <p:nvPr>
            <p:extLst>
              <p:ext uri="{D42A27DB-BD31-4B8C-83A1-F6EECF244321}">
                <p14:modId xmlns:p14="http://schemas.microsoft.com/office/powerpoint/2010/main" val="1354576058"/>
              </p:ext>
            </p:extLst>
          </p:nvPr>
        </p:nvGraphicFramePr>
        <p:xfrm>
          <a:off x="1103313" y="4470400"/>
          <a:ext cx="6273800" cy="1016000"/>
        </p:xfrm>
        <a:graphic>
          <a:graphicData uri="http://schemas.openxmlformats.org/presentationml/2006/ole">
            <mc:AlternateContent xmlns:mc="http://schemas.openxmlformats.org/markup-compatibility/2006">
              <mc:Choice xmlns:v="urn:schemas-microsoft-com:vml" Requires="v">
                <p:oleObj name="Equation" r:id="rId4" imgW="3149600" imgH="508000" progId="Equation.3">
                  <p:embed/>
                </p:oleObj>
              </mc:Choice>
              <mc:Fallback>
                <p:oleObj name="Equation" r:id="rId4" imgW="3149600" imgH="508000" progId="Equation.3">
                  <p:embed/>
                  <p:pic>
                    <p:nvPicPr>
                      <p:cNvPr id="0" name="Picture 10"/>
                      <p:cNvPicPr>
                        <a:picLocks noChangeAspect="1" noChangeArrowheads="1"/>
                      </p:cNvPicPr>
                      <p:nvPr/>
                    </p:nvPicPr>
                    <p:blipFill>
                      <a:blip r:embed="rId5"/>
                      <a:srcRect/>
                      <a:stretch>
                        <a:fillRect/>
                      </a:stretch>
                    </p:blipFill>
                    <p:spPr bwMode="auto">
                      <a:xfrm>
                        <a:off x="1103313" y="4470400"/>
                        <a:ext cx="6273800" cy="101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5" name="Rectangle 14"/>
          <p:cNvSpPr/>
          <p:nvPr/>
        </p:nvSpPr>
        <p:spPr>
          <a:xfrm>
            <a:off x="838200" y="4034135"/>
            <a:ext cx="3200400" cy="461665"/>
          </a:xfrm>
          <a:prstGeom prst="rect">
            <a:avLst/>
          </a:prstGeom>
          <a:solidFill>
            <a:srgbClr val="9BBB59">
              <a:alpha val="25000"/>
            </a:srgb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rPr>
              <a:t>Schrödinger Equation</a:t>
            </a:r>
          </a:p>
        </p:txBody>
      </p:sp>
      <p:graphicFrame>
        <p:nvGraphicFramePr>
          <p:cNvPr id="179208" name="Object 8"/>
          <p:cNvGraphicFramePr>
            <a:graphicFrameLocks noChangeAspect="1"/>
          </p:cNvGraphicFramePr>
          <p:nvPr>
            <p:extLst>
              <p:ext uri="{D42A27DB-BD31-4B8C-83A1-F6EECF244321}">
                <p14:modId xmlns:p14="http://schemas.microsoft.com/office/powerpoint/2010/main" val="1368199200"/>
              </p:ext>
            </p:extLst>
          </p:nvPr>
        </p:nvGraphicFramePr>
        <p:xfrm>
          <a:off x="1103313" y="6273800"/>
          <a:ext cx="3998912" cy="508000"/>
        </p:xfrm>
        <a:graphic>
          <a:graphicData uri="http://schemas.openxmlformats.org/presentationml/2006/ole">
            <mc:AlternateContent xmlns:mc="http://schemas.openxmlformats.org/markup-compatibility/2006">
              <mc:Choice xmlns:v="urn:schemas-microsoft-com:vml" Requires="v">
                <p:oleObj name="Equation" r:id="rId6" imgW="2006600" imgH="254000" progId="Equation.3">
                  <p:embed/>
                </p:oleObj>
              </mc:Choice>
              <mc:Fallback>
                <p:oleObj name="Equation" r:id="rId6" imgW="2006600" imgH="254000" progId="Equation.3">
                  <p:embed/>
                  <p:pic>
                    <p:nvPicPr>
                      <p:cNvPr id="0" name="Picture 11"/>
                      <p:cNvPicPr>
                        <a:picLocks noChangeAspect="1" noChangeArrowheads="1"/>
                      </p:cNvPicPr>
                      <p:nvPr/>
                    </p:nvPicPr>
                    <p:blipFill>
                      <a:blip r:embed="rId7"/>
                      <a:srcRect/>
                      <a:stretch>
                        <a:fillRect/>
                      </a:stretch>
                    </p:blipFill>
                    <p:spPr bwMode="auto">
                      <a:xfrm>
                        <a:off x="1103313" y="6273800"/>
                        <a:ext cx="3998912"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79209" name="Object 7"/>
          <p:cNvGraphicFramePr>
            <a:graphicFrameLocks noChangeAspect="1"/>
          </p:cNvGraphicFramePr>
          <p:nvPr>
            <p:extLst>
              <p:ext uri="{D42A27DB-BD31-4B8C-83A1-F6EECF244321}">
                <p14:modId xmlns:p14="http://schemas.microsoft.com/office/powerpoint/2010/main" val="3456925002"/>
              </p:ext>
            </p:extLst>
          </p:nvPr>
        </p:nvGraphicFramePr>
        <p:xfrm>
          <a:off x="965200" y="1009650"/>
          <a:ext cx="5137150" cy="965200"/>
        </p:xfrm>
        <a:graphic>
          <a:graphicData uri="http://schemas.openxmlformats.org/presentationml/2006/ole">
            <mc:AlternateContent xmlns:mc="http://schemas.openxmlformats.org/markup-compatibility/2006">
              <mc:Choice xmlns:v="urn:schemas-microsoft-com:vml" Requires="v">
                <p:oleObj name="Equation" r:id="rId8" imgW="2578100" imgH="482600" progId="Equation.3">
                  <p:embed/>
                </p:oleObj>
              </mc:Choice>
              <mc:Fallback>
                <p:oleObj name="Equation" r:id="rId8" imgW="2578100" imgH="482600" progId="Equation.3">
                  <p:embed/>
                  <p:pic>
                    <p:nvPicPr>
                      <p:cNvPr id="0" name="Picture 12"/>
                      <p:cNvPicPr>
                        <a:picLocks noChangeAspect="1" noChangeArrowheads="1"/>
                      </p:cNvPicPr>
                      <p:nvPr/>
                    </p:nvPicPr>
                    <p:blipFill>
                      <a:blip r:embed="rId9"/>
                      <a:srcRect/>
                      <a:stretch>
                        <a:fillRect/>
                      </a:stretch>
                    </p:blipFill>
                    <p:spPr bwMode="auto">
                      <a:xfrm>
                        <a:off x="965200" y="1009650"/>
                        <a:ext cx="5137150" cy="965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9" name="Rounded Rectangle 8"/>
          <p:cNvSpPr/>
          <p:nvPr/>
        </p:nvSpPr>
        <p:spPr>
          <a:xfrm>
            <a:off x="4784834" y="3200400"/>
            <a:ext cx="930166" cy="609600"/>
          </a:xfrm>
          <a:prstGeom prst="roundRect">
            <a:avLst/>
          </a:prstGeom>
          <a:solidFill>
            <a:schemeClr val="tx2">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ild 3"/>
          <p:cNvPicPr>
            <a:picLocks noChangeAspect="1"/>
          </p:cNvPicPr>
          <p:nvPr/>
        </p:nvPicPr>
        <p:blipFill>
          <a:blip r:embed="rId10"/>
          <a:stretch>
            <a:fillRect/>
          </a:stretch>
        </p:blipFill>
        <p:spPr>
          <a:xfrm>
            <a:off x="762000" y="5562600"/>
            <a:ext cx="4505511" cy="543218"/>
          </a:xfrm>
          <a:prstGeom prst="rect">
            <a:avLst/>
          </a:prstGeom>
        </p:spPr>
      </p:pic>
    </p:spTree>
    <p:extLst>
      <p:ext uri="{BB962C8B-B14F-4D97-AF65-F5344CB8AC3E}">
        <p14:creationId xmlns:p14="http://schemas.microsoft.com/office/powerpoint/2010/main" val="1820716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581400" y="2514600"/>
            <a:ext cx="2743200" cy="4267200"/>
          </a:xfrm>
          <a:prstGeom prst="roundRect">
            <a:avLst/>
          </a:prstGeom>
          <a:solidFill>
            <a:srgbClr val="0000FF">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Relative Frame of Reference</a:t>
            </a:r>
          </a:p>
        </p:txBody>
      </p:sp>
      <p:sp>
        <p:nvSpPr>
          <p:cNvPr id="31" name="Rectangle 30"/>
          <p:cNvSpPr/>
          <p:nvPr/>
        </p:nvSpPr>
        <p:spPr>
          <a:xfrm>
            <a:off x="889000" y="2057400"/>
            <a:ext cx="7366000" cy="400110"/>
          </a:xfrm>
          <a:prstGeom prst="rect">
            <a:avLst/>
          </a:prstGeom>
          <a:solidFill>
            <a:srgbClr val="9BBB59">
              <a:alpha val="23000"/>
            </a:srgb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000" dirty="0">
                <a:solidFill>
                  <a:prstClr val="black"/>
                </a:solidFill>
                <a:latin typeface="Georgia" pitchFamily="18" charset="0"/>
              </a:rPr>
              <a:t>Separation of </a:t>
            </a:r>
            <a:r>
              <a:rPr lang="en-US" sz="2000" b="1" i="1" dirty="0">
                <a:solidFill>
                  <a:prstClr val="black"/>
                </a:solidFill>
                <a:latin typeface="Georgia" pitchFamily="18" charset="0"/>
              </a:rPr>
              <a:t>Ĥ</a:t>
            </a:r>
            <a:r>
              <a:rPr lang="en-US" sz="2000" dirty="0">
                <a:solidFill>
                  <a:prstClr val="black"/>
                </a:solidFill>
                <a:latin typeface="Georgia" pitchFamily="18" charset="0"/>
              </a:rPr>
              <a:t> into </a:t>
            </a:r>
            <a:r>
              <a:rPr lang="en-US" sz="2000" u="sng" dirty="0">
                <a:solidFill>
                  <a:srgbClr val="FF0000"/>
                </a:solidFill>
                <a:latin typeface="Georgia" pitchFamily="18" charset="0"/>
              </a:rPr>
              <a:t>Center of Mass </a:t>
            </a:r>
            <a:r>
              <a:rPr lang="en-US" sz="2000" dirty="0">
                <a:solidFill>
                  <a:prstClr val="black"/>
                </a:solidFill>
                <a:latin typeface="Georgia" pitchFamily="18" charset="0"/>
              </a:rPr>
              <a:t>and </a:t>
            </a:r>
            <a:r>
              <a:rPr lang="en-US" sz="2000" u="sng" dirty="0">
                <a:solidFill>
                  <a:srgbClr val="0000FF"/>
                </a:solidFill>
                <a:latin typeface="Georgia" pitchFamily="18" charset="0"/>
              </a:rPr>
              <a:t>Internal</a:t>
            </a:r>
            <a:r>
              <a:rPr lang="en-US" sz="2000" dirty="0">
                <a:solidFill>
                  <a:prstClr val="black"/>
                </a:solidFill>
                <a:latin typeface="Georgia" pitchFamily="18" charset="0"/>
              </a:rPr>
              <a:t> co-ordinates</a:t>
            </a:r>
          </a:p>
        </p:txBody>
      </p:sp>
      <p:grpSp>
        <p:nvGrpSpPr>
          <p:cNvPr id="5" name="Group 4"/>
          <p:cNvGrpSpPr/>
          <p:nvPr/>
        </p:nvGrpSpPr>
        <p:grpSpPr>
          <a:xfrm>
            <a:off x="-496" y="3048000"/>
            <a:ext cx="2684634" cy="2519065"/>
            <a:chOff x="-496" y="3048000"/>
            <a:chExt cx="2684634" cy="2519065"/>
          </a:xfrm>
        </p:grpSpPr>
        <p:cxnSp>
          <p:nvCxnSpPr>
            <p:cNvPr id="35" name="Straight Connector 34"/>
            <p:cNvCxnSpPr/>
            <p:nvPr/>
          </p:nvCxnSpPr>
          <p:spPr>
            <a:xfrm rot="5400000" flipH="1" flipV="1">
              <a:off x="418604" y="3924300"/>
              <a:ext cx="1447800" cy="15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142504" y="4648200"/>
              <a:ext cx="1447800" cy="15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0800000" flipV="1">
              <a:off x="-496" y="4648200"/>
              <a:ext cx="1143000" cy="6858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75704" y="5105400"/>
              <a:ext cx="338554" cy="461665"/>
            </a:xfrm>
            <a:prstGeom prst="rect">
              <a:avLst/>
            </a:prstGeom>
          </p:spPr>
          <p:txBody>
            <a:bodyPr wrap="none">
              <a:spAutoFit/>
            </a:bodyPr>
            <a:lstStyle/>
            <a:p>
              <a:r>
                <a:rPr lang="en-US" sz="2400" i="1" dirty="0">
                  <a:solidFill>
                    <a:prstClr val="black"/>
                  </a:solidFill>
                  <a:latin typeface="Georgia" pitchFamily="18" charset="0"/>
                </a:rPr>
                <a:t>x</a:t>
              </a:r>
              <a:endParaRPr lang="en-US" dirty="0"/>
            </a:p>
          </p:txBody>
        </p:sp>
        <p:sp>
          <p:nvSpPr>
            <p:cNvPr id="39" name="Rectangle 38"/>
            <p:cNvSpPr/>
            <p:nvPr/>
          </p:nvSpPr>
          <p:spPr>
            <a:xfrm>
              <a:off x="837704" y="3048000"/>
              <a:ext cx="320922" cy="461665"/>
            </a:xfrm>
            <a:prstGeom prst="rect">
              <a:avLst/>
            </a:prstGeom>
          </p:spPr>
          <p:txBody>
            <a:bodyPr wrap="none">
              <a:spAutoFit/>
            </a:bodyPr>
            <a:lstStyle/>
            <a:p>
              <a:r>
                <a:rPr lang="en-US" sz="2400" i="1" dirty="0">
                  <a:solidFill>
                    <a:prstClr val="black"/>
                  </a:solidFill>
                  <a:latin typeface="Georgia" pitchFamily="18" charset="0"/>
                </a:rPr>
                <a:t>z</a:t>
              </a:r>
              <a:endParaRPr lang="en-US" dirty="0"/>
            </a:p>
          </p:txBody>
        </p:sp>
        <p:sp>
          <p:nvSpPr>
            <p:cNvPr id="40" name="Rectangle 39"/>
            <p:cNvSpPr/>
            <p:nvPr/>
          </p:nvSpPr>
          <p:spPr>
            <a:xfrm>
              <a:off x="2327950" y="4495800"/>
              <a:ext cx="356188" cy="461665"/>
            </a:xfrm>
            <a:prstGeom prst="rect">
              <a:avLst/>
            </a:prstGeom>
          </p:spPr>
          <p:txBody>
            <a:bodyPr wrap="none">
              <a:spAutoFit/>
            </a:bodyPr>
            <a:lstStyle/>
            <a:p>
              <a:r>
                <a:rPr lang="en-US" sz="2400" i="1" dirty="0">
                  <a:solidFill>
                    <a:prstClr val="black"/>
                  </a:solidFill>
                  <a:latin typeface="Georgia" pitchFamily="18" charset="0"/>
                </a:rPr>
                <a:t>y</a:t>
              </a:r>
              <a:endParaRPr lang="en-US" dirty="0"/>
            </a:p>
          </p:txBody>
        </p:sp>
      </p:grpSp>
      <p:sp>
        <p:nvSpPr>
          <p:cNvPr id="44" name="Oval 43"/>
          <p:cNvSpPr>
            <a:spLocks noChangeAspect="1"/>
          </p:cNvSpPr>
          <p:nvPr/>
        </p:nvSpPr>
        <p:spPr>
          <a:xfrm>
            <a:off x="1790204" y="3479800"/>
            <a:ext cx="76200" cy="762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1142504" y="3416300"/>
            <a:ext cx="685800" cy="1231900"/>
            <a:chOff x="1142504" y="3416300"/>
            <a:chExt cx="685800" cy="1231900"/>
          </a:xfrm>
        </p:grpSpPr>
        <p:cxnSp>
          <p:nvCxnSpPr>
            <p:cNvPr id="42" name="Straight Connector 41"/>
            <p:cNvCxnSpPr/>
            <p:nvPr/>
          </p:nvCxnSpPr>
          <p:spPr>
            <a:xfrm rot="5400000" flipH="1" flipV="1">
              <a:off x="913904" y="3733800"/>
              <a:ext cx="1143000" cy="685800"/>
            </a:xfrm>
            <a:prstGeom prst="line">
              <a:avLst/>
            </a:prstGeom>
            <a:ln w="25400">
              <a:solidFill>
                <a:srgbClr val="0000FF">
                  <a:alpha val="60000"/>
                </a:srgbClr>
              </a:solidFill>
              <a:tailEnd type="stealth" w="lg" len="med"/>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1365491" y="3416300"/>
              <a:ext cx="383438" cy="400110"/>
            </a:xfrm>
            <a:prstGeom prst="rect">
              <a:avLst/>
            </a:prstGeom>
          </p:spPr>
          <p:txBody>
            <a:bodyPr wrap="none">
              <a:spAutoFit/>
            </a:bodyPr>
            <a:lstStyle/>
            <a:p>
              <a:r>
                <a:rPr lang="en-US" sz="2000" i="1" dirty="0">
                  <a:solidFill>
                    <a:prstClr val="black"/>
                  </a:solidFill>
                  <a:latin typeface="Georgia" pitchFamily="18" charset="0"/>
                </a:rPr>
                <a:t>r</a:t>
              </a:r>
              <a:r>
                <a:rPr lang="en-US" sz="2000" i="1" baseline="-25000" dirty="0">
                  <a:solidFill>
                    <a:prstClr val="black"/>
                  </a:solidFill>
                  <a:latin typeface="Georgia" pitchFamily="18" charset="0"/>
                </a:rPr>
                <a:t>e</a:t>
              </a:r>
              <a:endParaRPr lang="en-US" sz="2000" baseline="-25000" dirty="0"/>
            </a:p>
          </p:txBody>
        </p:sp>
      </p:grpSp>
      <p:grpSp>
        <p:nvGrpSpPr>
          <p:cNvPr id="11" name="Group 10"/>
          <p:cNvGrpSpPr/>
          <p:nvPr/>
        </p:nvGrpSpPr>
        <p:grpSpPr>
          <a:xfrm>
            <a:off x="1155204" y="3721100"/>
            <a:ext cx="889000" cy="939800"/>
            <a:chOff x="1155204" y="3721100"/>
            <a:chExt cx="889000" cy="939800"/>
          </a:xfrm>
        </p:grpSpPr>
        <p:cxnSp>
          <p:nvCxnSpPr>
            <p:cNvPr id="47" name="Straight Arrow Connector 46"/>
            <p:cNvCxnSpPr>
              <a:endCxn id="46" idx="4"/>
            </p:cNvCxnSpPr>
            <p:nvPr/>
          </p:nvCxnSpPr>
          <p:spPr>
            <a:xfrm rot="5400000" flipH="1" flipV="1">
              <a:off x="1129804" y="3746500"/>
              <a:ext cx="939800" cy="889000"/>
            </a:xfrm>
            <a:prstGeom prst="straightConnector1">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1599704" y="3943290"/>
              <a:ext cx="364202" cy="400110"/>
            </a:xfrm>
            <a:prstGeom prst="rect">
              <a:avLst/>
            </a:prstGeom>
          </p:spPr>
          <p:txBody>
            <a:bodyPr wrap="none">
              <a:spAutoFit/>
            </a:bodyPr>
            <a:lstStyle/>
            <a:p>
              <a:r>
                <a:rPr lang="en-US" sz="2000" i="1" dirty="0">
                  <a:solidFill>
                    <a:prstClr val="black"/>
                  </a:solidFill>
                  <a:latin typeface="Georgia" pitchFamily="18" charset="0"/>
                </a:rPr>
                <a:t>R</a:t>
              </a:r>
              <a:endParaRPr lang="en-US" sz="2000" baseline="-25000" dirty="0"/>
            </a:p>
          </p:txBody>
        </p:sp>
      </p:grpSp>
      <p:grpSp>
        <p:nvGrpSpPr>
          <p:cNvPr id="10" name="Group 9"/>
          <p:cNvGrpSpPr/>
          <p:nvPr/>
        </p:nvGrpSpPr>
        <p:grpSpPr>
          <a:xfrm>
            <a:off x="1142504" y="4038600"/>
            <a:ext cx="1371600" cy="609600"/>
            <a:chOff x="1142504" y="4038600"/>
            <a:chExt cx="1371600" cy="609600"/>
          </a:xfrm>
        </p:grpSpPr>
        <p:cxnSp>
          <p:nvCxnSpPr>
            <p:cNvPr id="41" name="Straight Connector 40"/>
            <p:cNvCxnSpPr/>
            <p:nvPr/>
          </p:nvCxnSpPr>
          <p:spPr>
            <a:xfrm flipV="1">
              <a:off x="1142504" y="4038600"/>
              <a:ext cx="1371600" cy="609600"/>
            </a:xfrm>
            <a:prstGeom prst="line">
              <a:avLst/>
            </a:prstGeom>
            <a:ln w="25400">
              <a:solidFill>
                <a:srgbClr val="008000">
                  <a:alpha val="60000"/>
                </a:srgbClr>
              </a:solidFill>
              <a:tailEnd type="stealth" w="lg" len="med"/>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748929" y="4191000"/>
              <a:ext cx="434734" cy="400110"/>
            </a:xfrm>
            <a:prstGeom prst="rect">
              <a:avLst/>
            </a:prstGeom>
          </p:spPr>
          <p:txBody>
            <a:bodyPr wrap="none">
              <a:spAutoFit/>
            </a:bodyPr>
            <a:lstStyle/>
            <a:p>
              <a:r>
                <a:rPr lang="en-US" sz="2000" i="1" dirty="0">
                  <a:solidFill>
                    <a:prstClr val="black"/>
                  </a:solidFill>
                  <a:latin typeface="Georgia" pitchFamily="18" charset="0"/>
                </a:rPr>
                <a:t>r</a:t>
              </a:r>
              <a:r>
                <a:rPr lang="en-US" sz="2000" i="1" baseline="-25000" dirty="0">
                  <a:solidFill>
                    <a:prstClr val="black"/>
                  </a:solidFill>
                  <a:latin typeface="Georgia" pitchFamily="18" charset="0"/>
                </a:rPr>
                <a:t>N</a:t>
              </a:r>
              <a:endParaRPr lang="en-US" sz="2000" baseline="-25000" dirty="0"/>
            </a:p>
          </p:txBody>
        </p:sp>
      </p:grpSp>
      <p:sp>
        <p:nvSpPr>
          <p:cNvPr id="51" name="Rectangle 50"/>
          <p:cNvSpPr/>
          <p:nvPr/>
        </p:nvSpPr>
        <p:spPr>
          <a:xfrm>
            <a:off x="1787090" y="3181290"/>
            <a:ext cx="1508520" cy="400110"/>
          </a:xfrm>
          <a:prstGeom prst="rect">
            <a:avLst/>
          </a:prstGeom>
        </p:spPr>
        <p:txBody>
          <a:bodyPr wrap="none">
            <a:spAutoFit/>
          </a:bodyPr>
          <a:lstStyle/>
          <a:p>
            <a:r>
              <a:rPr lang="en-US" sz="2000" i="1" dirty="0">
                <a:solidFill>
                  <a:srgbClr val="0000FF"/>
                </a:solidFill>
                <a:latin typeface="Georgia" pitchFamily="18" charset="0"/>
              </a:rPr>
              <a:t>m</a:t>
            </a:r>
            <a:r>
              <a:rPr lang="en-US" sz="2000" i="1" baseline="-25000" dirty="0">
                <a:solidFill>
                  <a:srgbClr val="0000FF"/>
                </a:solidFill>
                <a:latin typeface="Georgia" pitchFamily="18" charset="0"/>
              </a:rPr>
              <a:t>e</a:t>
            </a:r>
            <a:r>
              <a:rPr lang="en-US" sz="2000" i="1" dirty="0">
                <a:solidFill>
                  <a:srgbClr val="0000FF"/>
                </a:solidFill>
                <a:latin typeface="Georgia" pitchFamily="18" charset="0"/>
              </a:rPr>
              <a:t>(</a:t>
            </a:r>
            <a:r>
              <a:rPr lang="en-US" sz="2000" i="1" dirty="0" err="1">
                <a:solidFill>
                  <a:srgbClr val="0000FF"/>
                </a:solidFill>
                <a:latin typeface="Georgia" pitchFamily="18" charset="0"/>
              </a:rPr>
              <a:t>x</a:t>
            </a:r>
            <a:r>
              <a:rPr lang="en-US" sz="2000" i="1" baseline="-25000" dirty="0" err="1">
                <a:solidFill>
                  <a:srgbClr val="0000FF"/>
                </a:solidFill>
                <a:latin typeface="Georgia" pitchFamily="18" charset="0"/>
              </a:rPr>
              <a:t>e</a:t>
            </a:r>
            <a:r>
              <a:rPr lang="en-US" sz="2000" i="1" dirty="0" err="1">
                <a:solidFill>
                  <a:srgbClr val="0000FF"/>
                </a:solidFill>
                <a:latin typeface="Georgia" pitchFamily="18" charset="0"/>
              </a:rPr>
              <a:t>,y</a:t>
            </a:r>
            <a:r>
              <a:rPr lang="en-US" sz="2000" i="1" baseline="-25000" dirty="0" err="1">
                <a:solidFill>
                  <a:srgbClr val="0000FF"/>
                </a:solidFill>
                <a:latin typeface="Georgia" pitchFamily="18" charset="0"/>
              </a:rPr>
              <a:t>e</a:t>
            </a:r>
            <a:r>
              <a:rPr lang="en-US" sz="2000" i="1" dirty="0" err="1">
                <a:solidFill>
                  <a:srgbClr val="0000FF"/>
                </a:solidFill>
                <a:latin typeface="Georgia" pitchFamily="18" charset="0"/>
              </a:rPr>
              <a:t>,z</a:t>
            </a:r>
            <a:r>
              <a:rPr lang="en-US" sz="2000" i="1" baseline="-25000" dirty="0" err="1">
                <a:solidFill>
                  <a:srgbClr val="0000FF"/>
                </a:solidFill>
                <a:latin typeface="Georgia" pitchFamily="18" charset="0"/>
              </a:rPr>
              <a:t>e</a:t>
            </a:r>
            <a:r>
              <a:rPr lang="en-US" sz="2000" i="1" dirty="0">
                <a:solidFill>
                  <a:srgbClr val="0000FF"/>
                </a:solidFill>
                <a:latin typeface="Georgia" pitchFamily="18" charset="0"/>
              </a:rPr>
              <a:t>)</a:t>
            </a:r>
            <a:r>
              <a:rPr lang="en-US" sz="2000" i="1" baseline="-25000" dirty="0">
                <a:solidFill>
                  <a:srgbClr val="0000FF"/>
                </a:solidFill>
                <a:latin typeface="Georgia" pitchFamily="18" charset="0"/>
              </a:rPr>
              <a:t> </a:t>
            </a:r>
            <a:endParaRPr lang="en-US" sz="2000" baseline="-25000" dirty="0">
              <a:solidFill>
                <a:srgbClr val="0000FF"/>
              </a:solidFill>
            </a:endParaRPr>
          </a:p>
        </p:txBody>
      </p:sp>
      <p:grpSp>
        <p:nvGrpSpPr>
          <p:cNvPr id="9" name="Group 8"/>
          <p:cNvGrpSpPr/>
          <p:nvPr/>
        </p:nvGrpSpPr>
        <p:grpSpPr>
          <a:xfrm>
            <a:off x="1758454" y="3644900"/>
            <a:ext cx="587020" cy="488950"/>
            <a:chOff x="1758454" y="3644900"/>
            <a:chExt cx="587020" cy="488950"/>
          </a:xfrm>
        </p:grpSpPr>
        <p:sp>
          <p:nvSpPr>
            <p:cNvPr id="52" name="Rectangle 51"/>
            <p:cNvSpPr/>
            <p:nvPr/>
          </p:nvSpPr>
          <p:spPr>
            <a:xfrm>
              <a:off x="1758454" y="3733740"/>
              <a:ext cx="587020" cy="400110"/>
            </a:xfrm>
            <a:prstGeom prst="rect">
              <a:avLst/>
            </a:prstGeom>
          </p:spPr>
          <p:txBody>
            <a:bodyPr wrap="none">
              <a:spAutoFit/>
            </a:bodyPr>
            <a:lstStyle/>
            <a:p>
              <a:r>
                <a:rPr lang="en-US" sz="2000" i="1" dirty="0">
                  <a:solidFill>
                    <a:prstClr val="black"/>
                  </a:solidFill>
                  <a:latin typeface="Georgia" pitchFamily="18" charset="0"/>
                </a:rPr>
                <a:t>CM</a:t>
              </a:r>
              <a:endParaRPr lang="en-US" sz="2000" baseline="-25000" dirty="0"/>
            </a:p>
          </p:txBody>
        </p:sp>
        <p:sp>
          <p:nvSpPr>
            <p:cNvPr id="46" name="Oval 45"/>
            <p:cNvSpPr>
              <a:spLocks noChangeAspect="1"/>
            </p:cNvSpPr>
            <p:nvPr/>
          </p:nvSpPr>
          <p:spPr>
            <a:xfrm>
              <a:off x="2006104" y="364490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grpSp>
        <p:nvGrpSpPr>
          <p:cNvPr id="12" name="Group 11"/>
          <p:cNvGrpSpPr/>
          <p:nvPr/>
        </p:nvGrpSpPr>
        <p:grpSpPr>
          <a:xfrm>
            <a:off x="1828304" y="3435350"/>
            <a:ext cx="750572" cy="603250"/>
            <a:chOff x="1828304" y="3435350"/>
            <a:chExt cx="750572" cy="603250"/>
          </a:xfrm>
        </p:grpSpPr>
        <p:cxnSp>
          <p:nvCxnSpPr>
            <p:cNvPr id="43" name="Straight Arrow Connector 42"/>
            <p:cNvCxnSpPr/>
            <p:nvPr/>
          </p:nvCxnSpPr>
          <p:spPr>
            <a:xfrm rot="10800000">
              <a:off x="1828304" y="3505200"/>
              <a:ext cx="609600" cy="533400"/>
            </a:xfrm>
            <a:prstGeom prst="straightConnector1">
              <a:avLst/>
            </a:prstGeom>
            <a:ln w="25400">
              <a:solidFill>
                <a:srgbClr val="FF6600"/>
              </a:solidFill>
              <a:tailEnd type="stealth" w="lg"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2063991" y="3435350"/>
              <a:ext cx="514885" cy="400110"/>
            </a:xfrm>
            <a:prstGeom prst="rect">
              <a:avLst/>
            </a:prstGeom>
          </p:spPr>
          <p:txBody>
            <a:bodyPr wrap="none">
              <a:spAutoFit/>
            </a:bodyPr>
            <a:lstStyle/>
            <a:p>
              <a:r>
                <a:rPr lang="en-US" sz="2000" i="1" dirty="0" err="1">
                  <a:solidFill>
                    <a:prstClr val="black"/>
                  </a:solidFill>
                  <a:latin typeface="Georgia" pitchFamily="18" charset="0"/>
                </a:rPr>
                <a:t>r</a:t>
              </a:r>
              <a:r>
                <a:rPr lang="en-US" sz="2000" i="1" baseline="-25000" dirty="0" err="1">
                  <a:solidFill>
                    <a:prstClr val="black"/>
                  </a:solidFill>
                  <a:latin typeface="Georgia" pitchFamily="18" charset="0"/>
                </a:rPr>
                <a:t>eN</a:t>
              </a:r>
              <a:endParaRPr lang="en-US" sz="2000" baseline="-25000" dirty="0"/>
            </a:p>
          </p:txBody>
        </p:sp>
      </p:grpSp>
      <p:grpSp>
        <p:nvGrpSpPr>
          <p:cNvPr id="6" name="Group 5"/>
          <p:cNvGrpSpPr/>
          <p:nvPr/>
        </p:nvGrpSpPr>
        <p:grpSpPr>
          <a:xfrm>
            <a:off x="2057400" y="3810000"/>
            <a:ext cx="1365685" cy="707886"/>
            <a:chOff x="2057400" y="3810000"/>
            <a:chExt cx="1365685" cy="707886"/>
          </a:xfrm>
        </p:grpSpPr>
        <p:sp>
          <p:nvSpPr>
            <p:cNvPr id="45" name="Oval 44"/>
            <p:cNvSpPr>
              <a:spLocks noChangeAspect="1"/>
            </p:cNvSpPr>
            <p:nvPr/>
          </p:nvSpPr>
          <p:spPr>
            <a:xfrm>
              <a:off x="2425204" y="401320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2057400" y="3810000"/>
              <a:ext cx="1365685" cy="707886"/>
            </a:xfrm>
            <a:prstGeom prst="rect">
              <a:avLst/>
            </a:prstGeom>
          </p:spPr>
          <p:txBody>
            <a:bodyPr wrap="square">
              <a:spAutoFit/>
            </a:bodyPr>
            <a:lstStyle/>
            <a:p>
              <a:pPr algn="ctr"/>
              <a:r>
                <a:rPr lang="en-US" sz="2000" i="1" dirty="0">
                  <a:solidFill>
                    <a:srgbClr val="008000"/>
                  </a:solidFill>
                  <a:latin typeface="Georgia" pitchFamily="18" charset="0"/>
                </a:rPr>
                <a:t>M</a:t>
              </a:r>
              <a:r>
                <a:rPr lang="en-US" sz="2000" i="1" baseline="-25000" dirty="0">
                  <a:solidFill>
                    <a:srgbClr val="008000"/>
                  </a:solidFill>
                  <a:latin typeface="Georgia" pitchFamily="18" charset="0"/>
                </a:rPr>
                <a:t>N</a:t>
              </a:r>
            </a:p>
            <a:p>
              <a:pPr algn="ctr"/>
              <a:r>
                <a:rPr lang="en-US" sz="2000" i="1" dirty="0">
                  <a:solidFill>
                    <a:srgbClr val="008000"/>
                  </a:solidFill>
                  <a:latin typeface="Georgia" pitchFamily="18" charset="0"/>
                </a:rPr>
                <a:t>(</a:t>
              </a:r>
              <a:r>
                <a:rPr lang="en-US" sz="2000" i="1" dirty="0" err="1">
                  <a:solidFill>
                    <a:srgbClr val="008000"/>
                  </a:solidFill>
                  <a:latin typeface="Georgia" pitchFamily="18" charset="0"/>
                </a:rPr>
                <a:t>x</a:t>
              </a:r>
              <a:r>
                <a:rPr lang="en-US" sz="2000" i="1" baseline="-25000" dirty="0" err="1">
                  <a:solidFill>
                    <a:srgbClr val="008000"/>
                  </a:solidFill>
                  <a:latin typeface="Georgia" pitchFamily="18" charset="0"/>
                </a:rPr>
                <a:t>N</a:t>
              </a:r>
              <a:r>
                <a:rPr lang="en-US" sz="2000" i="1" dirty="0" err="1">
                  <a:solidFill>
                    <a:srgbClr val="008000"/>
                  </a:solidFill>
                  <a:latin typeface="Georgia" pitchFamily="18" charset="0"/>
                </a:rPr>
                <a:t>,y</a:t>
              </a:r>
              <a:r>
                <a:rPr lang="en-US" sz="2000" i="1" baseline="-25000" dirty="0" err="1">
                  <a:solidFill>
                    <a:srgbClr val="008000"/>
                  </a:solidFill>
                  <a:latin typeface="Georgia" pitchFamily="18" charset="0"/>
                </a:rPr>
                <a:t>N</a:t>
              </a:r>
              <a:r>
                <a:rPr lang="en-US" sz="2000" i="1" dirty="0" err="1">
                  <a:solidFill>
                    <a:srgbClr val="008000"/>
                  </a:solidFill>
                  <a:latin typeface="Georgia" pitchFamily="18" charset="0"/>
                </a:rPr>
                <a:t>,z</a:t>
              </a:r>
              <a:r>
                <a:rPr lang="en-US" sz="2000" i="1" baseline="-25000" dirty="0" err="1">
                  <a:solidFill>
                    <a:srgbClr val="008000"/>
                  </a:solidFill>
                  <a:latin typeface="Georgia" pitchFamily="18" charset="0"/>
                </a:rPr>
                <a:t>N</a:t>
              </a:r>
              <a:r>
                <a:rPr lang="en-US" sz="2000" i="1" dirty="0">
                  <a:solidFill>
                    <a:srgbClr val="008000"/>
                  </a:solidFill>
                  <a:latin typeface="Georgia" pitchFamily="18" charset="0"/>
                </a:rPr>
                <a:t>)</a:t>
              </a:r>
              <a:r>
                <a:rPr lang="en-US" sz="2000" i="1" baseline="-25000" dirty="0">
                  <a:solidFill>
                    <a:srgbClr val="008000"/>
                  </a:solidFill>
                  <a:latin typeface="Georgia" pitchFamily="18" charset="0"/>
                </a:rPr>
                <a:t> </a:t>
              </a:r>
              <a:endParaRPr lang="en-US" sz="2000" baseline="-25000" dirty="0">
                <a:solidFill>
                  <a:srgbClr val="008000"/>
                </a:solidFill>
              </a:endParaRPr>
            </a:p>
          </p:txBody>
        </p:sp>
      </p:grpSp>
      <p:graphicFrame>
        <p:nvGraphicFramePr>
          <p:cNvPr id="189454" name="Object 8"/>
          <p:cNvGraphicFramePr>
            <a:graphicFrameLocks noChangeAspect="1"/>
          </p:cNvGraphicFramePr>
          <p:nvPr/>
        </p:nvGraphicFramePr>
        <p:xfrm>
          <a:off x="6588125" y="2676525"/>
          <a:ext cx="2403475" cy="3606800"/>
        </p:xfrm>
        <a:graphic>
          <a:graphicData uri="http://schemas.openxmlformats.org/presentationml/2006/ole">
            <mc:AlternateContent xmlns:mc="http://schemas.openxmlformats.org/markup-compatibility/2006">
              <mc:Choice xmlns:v="urn:schemas-microsoft-com:vml" Requires="v">
                <p:oleObj name="Equation" r:id="rId3" imgW="1206500" imgH="1803400" progId="">
                  <p:embed/>
                </p:oleObj>
              </mc:Choice>
              <mc:Fallback>
                <p:oleObj name="Equation" r:id="rId3" imgW="1206500" imgH="180340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125" y="2676525"/>
                        <a:ext cx="2403475" cy="3606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39621" name="Object 6"/>
          <p:cNvGraphicFramePr>
            <a:graphicFrameLocks noChangeAspect="1"/>
          </p:cNvGraphicFramePr>
          <p:nvPr>
            <p:extLst>
              <p:ext uri="{D42A27DB-BD31-4B8C-83A1-F6EECF244321}">
                <p14:modId xmlns:p14="http://schemas.microsoft.com/office/powerpoint/2010/main" val="2212358093"/>
              </p:ext>
            </p:extLst>
          </p:nvPr>
        </p:nvGraphicFramePr>
        <p:xfrm>
          <a:off x="1008063" y="873125"/>
          <a:ext cx="6326187" cy="1016000"/>
        </p:xfrm>
        <a:graphic>
          <a:graphicData uri="http://schemas.openxmlformats.org/presentationml/2006/ole">
            <mc:AlternateContent xmlns:mc="http://schemas.openxmlformats.org/markup-compatibility/2006">
              <mc:Choice xmlns:v="urn:schemas-microsoft-com:vml" Requires="v">
                <p:oleObj name="Equation" r:id="rId5" imgW="3175000" imgH="508000" progId="Equation.3">
                  <p:embed/>
                </p:oleObj>
              </mc:Choice>
              <mc:Fallback>
                <p:oleObj name="Equation" r:id="rId5" imgW="3175000" imgH="508000" progId="Equation.3">
                  <p:embed/>
                  <p:pic>
                    <p:nvPicPr>
                      <p:cNvPr id="0" name="Picture 9"/>
                      <p:cNvPicPr>
                        <a:picLocks noChangeAspect="1" noChangeArrowheads="1"/>
                      </p:cNvPicPr>
                      <p:nvPr/>
                    </p:nvPicPr>
                    <p:blipFill>
                      <a:blip r:embed="rId6"/>
                      <a:srcRect/>
                      <a:stretch>
                        <a:fillRect/>
                      </a:stretch>
                    </p:blipFill>
                    <p:spPr bwMode="auto">
                      <a:xfrm>
                        <a:off x="1008063" y="873125"/>
                        <a:ext cx="6326187" cy="101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39622" name="Object 11"/>
          <p:cNvGraphicFramePr>
            <a:graphicFrameLocks noChangeAspect="1"/>
          </p:cNvGraphicFramePr>
          <p:nvPr>
            <p:extLst>
              <p:ext uri="{D42A27DB-BD31-4B8C-83A1-F6EECF244321}">
                <p14:modId xmlns:p14="http://schemas.microsoft.com/office/powerpoint/2010/main" val="3623188922"/>
              </p:ext>
            </p:extLst>
          </p:nvPr>
        </p:nvGraphicFramePr>
        <p:xfrm>
          <a:off x="3775075" y="3060700"/>
          <a:ext cx="2376488" cy="3175000"/>
        </p:xfrm>
        <a:graphic>
          <a:graphicData uri="http://schemas.openxmlformats.org/presentationml/2006/ole">
            <mc:AlternateContent xmlns:mc="http://schemas.openxmlformats.org/markup-compatibility/2006">
              <mc:Choice xmlns:v="urn:schemas-microsoft-com:vml" Requires="v">
                <p:oleObj name="Equation" r:id="rId7" imgW="1193800" imgH="1587500" progId="Equation.3">
                  <p:embed/>
                </p:oleObj>
              </mc:Choice>
              <mc:Fallback>
                <p:oleObj name="Equation" r:id="rId7" imgW="1193800" imgH="1587500" progId="Equation.3">
                  <p:embed/>
                  <p:pic>
                    <p:nvPicPr>
                      <p:cNvPr id="0" name="Picture 10"/>
                      <p:cNvPicPr>
                        <a:picLocks noChangeAspect="1" noChangeArrowheads="1"/>
                      </p:cNvPicPr>
                      <p:nvPr/>
                    </p:nvPicPr>
                    <p:blipFill>
                      <a:blip r:embed="rId8"/>
                      <a:srcRect/>
                      <a:stretch>
                        <a:fillRect/>
                      </a:stretch>
                    </p:blipFill>
                    <p:spPr bwMode="auto">
                      <a:xfrm>
                        <a:off x="3775075" y="3060700"/>
                        <a:ext cx="2376488" cy="317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9" name="Rounded Rectangle 28"/>
          <p:cNvSpPr/>
          <p:nvPr/>
        </p:nvSpPr>
        <p:spPr>
          <a:xfrm>
            <a:off x="6324600" y="2514600"/>
            <a:ext cx="2743200" cy="4267200"/>
          </a:xfrm>
          <a:prstGeom prst="roundRect">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804465367"/>
              </p:ext>
            </p:extLst>
          </p:nvPr>
        </p:nvGraphicFramePr>
        <p:xfrm>
          <a:off x="609600" y="5105400"/>
          <a:ext cx="2692400" cy="736600"/>
        </p:xfrm>
        <a:graphic>
          <a:graphicData uri="http://schemas.openxmlformats.org/presentationml/2006/ole">
            <mc:AlternateContent xmlns:mc="http://schemas.openxmlformats.org/markup-compatibility/2006">
              <mc:Choice xmlns:v="urn:schemas-microsoft-com:vml" Requires="v">
                <p:oleObj name="Equation" r:id="rId9" imgW="1346200" imgH="368300" progId="Equation.3">
                  <p:embed/>
                </p:oleObj>
              </mc:Choice>
              <mc:Fallback>
                <p:oleObj name="Equation" r:id="rId9" imgW="1346200" imgH="368300" progId="Equation.3">
                  <p:embed/>
                  <p:pic>
                    <p:nvPicPr>
                      <p:cNvPr id="0" name=""/>
                      <p:cNvPicPr/>
                      <p:nvPr/>
                    </p:nvPicPr>
                    <p:blipFill>
                      <a:blip r:embed="rId10"/>
                      <a:stretch>
                        <a:fillRect/>
                      </a:stretch>
                    </p:blipFill>
                    <p:spPr>
                      <a:xfrm>
                        <a:off x="609600" y="5105400"/>
                        <a:ext cx="2692400" cy="736600"/>
                      </a:xfrm>
                      <a:prstGeom prst="rect">
                        <a:avLst/>
                      </a:prstGeom>
                    </p:spPr>
                  </p:pic>
                </p:oleObj>
              </mc:Fallback>
            </mc:AlternateContent>
          </a:graphicData>
        </a:graphic>
      </p:graphicFrame>
      <p:graphicFrame>
        <p:nvGraphicFramePr>
          <p:cNvPr id="55" name="Object 54"/>
          <p:cNvGraphicFramePr>
            <a:graphicFrameLocks noChangeAspect="1"/>
          </p:cNvGraphicFramePr>
          <p:nvPr>
            <p:extLst>
              <p:ext uri="{D42A27DB-BD31-4B8C-83A1-F6EECF244321}">
                <p14:modId xmlns:p14="http://schemas.microsoft.com/office/powerpoint/2010/main" val="2702550726"/>
              </p:ext>
            </p:extLst>
          </p:nvPr>
        </p:nvGraphicFramePr>
        <p:xfrm>
          <a:off x="685800" y="6045200"/>
          <a:ext cx="2438400" cy="736600"/>
        </p:xfrm>
        <a:graphic>
          <a:graphicData uri="http://schemas.openxmlformats.org/presentationml/2006/ole">
            <mc:AlternateContent xmlns:mc="http://schemas.openxmlformats.org/markup-compatibility/2006">
              <mc:Choice xmlns:v="urn:schemas-microsoft-com:vml" Requires="v">
                <p:oleObj name="Equation" r:id="rId11" imgW="1219200" imgH="368300" progId="Equation.3">
                  <p:embed/>
                </p:oleObj>
              </mc:Choice>
              <mc:Fallback>
                <p:oleObj name="Equation" r:id="rId11" imgW="1219200" imgH="368300" progId="Equation.3">
                  <p:embed/>
                  <p:pic>
                    <p:nvPicPr>
                      <p:cNvPr id="0" name=""/>
                      <p:cNvPicPr/>
                      <p:nvPr/>
                    </p:nvPicPr>
                    <p:blipFill>
                      <a:blip r:embed="rId12"/>
                      <a:stretch>
                        <a:fillRect/>
                      </a:stretch>
                    </p:blipFill>
                    <p:spPr>
                      <a:xfrm>
                        <a:off x="685800" y="6045200"/>
                        <a:ext cx="2438400" cy="736600"/>
                      </a:xfrm>
                      <a:prstGeom prst="rect">
                        <a:avLst/>
                      </a:prstGeom>
                    </p:spPr>
                  </p:pic>
                </p:oleObj>
              </mc:Fallback>
            </mc:AlternateContent>
          </a:graphicData>
        </a:graphic>
      </p:graphicFrame>
    </p:spTree>
    <p:extLst>
      <p:ext uri="{BB962C8B-B14F-4D97-AF65-F5344CB8AC3E}">
        <p14:creationId xmlns:p14="http://schemas.microsoft.com/office/powerpoint/2010/main" val="1649695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Relative Frame of Reference</a:t>
            </a:r>
          </a:p>
        </p:txBody>
      </p:sp>
      <p:graphicFrame>
        <p:nvGraphicFramePr>
          <p:cNvPr id="189445" name="Object 6"/>
          <p:cNvGraphicFramePr>
            <a:graphicFrameLocks noChangeAspect="1"/>
          </p:cNvGraphicFramePr>
          <p:nvPr>
            <p:extLst>
              <p:ext uri="{D42A27DB-BD31-4B8C-83A1-F6EECF244321}">
                <p14:modId xmlns:p14="http://schemas.microsoft.com/office/powerpoint/2010/main" val="800630000"/>
              </p:ext>
            </p:extLst>
          </p:nvPr>
        </p:nvGraphicFramePr>
        <p:xfrm>
          <a:off x="1025525" y="2759075"/>
          <a:ext cx="5972175" cy="2387600"/>
        </p:xfrm>
        <a:graphic>
          <a:graphicData uri="http://schemas.openxmlformats.org/presentationml/2006/ole">
            <mc:AlternateContent xmlns:mc="http://schemas.openxmlformats.org/markup-compatibility/2006">
              <mc:Choice xmlns:v="urn:schemas-microsoft-com:vml" Requires="v">
                <p:oleObj name="Equation" r:id="rId2" imgW="2997200" imgH="1193800" progId="Equation.3">
                  <p:embed/>
                </p:oleObj>
              </mc:Choice>
              <mc:Fallback>
                <p:oleObj name="Equation" r:id="rId2" imgW="2997200" imgH="1193800" progId="Equation.3">
                  <p:embed/>
                  <p:pic>
                    <p:nvPicPr>
                      <p:cNvPr id="0" name="Picture 8"/>
                      <p:cNvPicPr>
                        <a:picLocks noChangeAspect="1" noChangeArrowheads="1"/>
                      </p:cNvPicPr>
                      <p:nvPr/>
                    </p:nvPicPr>
                    <p:blipFill>
                      <a:blip r:embed="rId3"/>
                      <a:srcRect/>
                      <a:stretch>
                        <a:fillRect/>
                      </a:stretch>
                    </p:blipFill>
                    <p:spPr bwMode="auto">
                      <a:xfrm>
                        <a:off x="1025525" y="2759075"/>
                        <a:ext cx="5972175" cy="238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35528" name="Object 8"/>
          <p:cNvGraphicFramePr>
            <a:graphicFrameLocks noChangeAspect="1"/>
          </p:cNvGraphicFramePr>
          <p:nvPr/>
        </p:nvGraphicFramePr>
        <p:xfrm>
          <a:off x="2822575" y="2047875"/>
          <a:ext cx="279400" cy="406400"/>
        </p:xfrm>
        <a:graphic>
          <a:graphicData uri="http://schemas.openxmlformats.org/presentationml/2006/ole">
            <mc:AlternateContent xmlns:mc="http://schemas.openxmlformats.org/markup-compatibility/2006">
              <mc:Choice xmlns:v="urn:schemas-microsoft-com:vml" Requires="v">
                <p:oleObj name="Equation" r:id="rId4" imgW="139639" imgH="203112" progId="">
                  <p:embed/>
                </p:oleObj>
              </mc:Choice>
              <mc:Fallback>
                <p:oleObj name="Equation" r:id="rId4" imgW="139639" imgH="203112" progId="">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2575" y="2047875"/>
                        <a:ext cx="2794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35529" name="Object 6"/>
          <p:cNvGraphicFramePr>
            <a:graphicFrameLocks noChangeAspect="1"/>
          </p:cNvGraphicFramePr>
          <p:nvPr>
            <p:extLst>
              <p:ext uri="{D42A27DB-BD31-4B8C-83A1-F6EECF244321}">
                <p14:modId xmlns:p14="http://schemas.microsoft.com/office/powerpoint/2010/main" val="858816975"/>
              </p:ext>
            </p:extLst>
          </p:nvPr>
        </p:nvGraphicFramePr>
        <p:xfrm>
          <a:off x="1008063" y="873125"/>
          <a:ext cx="6326187" cy="1016000"/>
        </p:xfrm>
        <a:graphic>
          <a:graphicData uri="http://schemas.openxmlformats.org/presentationml/2006/ole">
            <mc:AlternateContent xmlns:mc="http://schemas.openxmlformats.org/markup-compatibility/2006">
              <mc:Choice xmlns:v="urn:schemas-microsoft-com:vml" Requires="v">
                <p:oleObj name="Equation" r:id="rId6" imgW="3175000" imgH="508000" progId="Equation.3">
                  <p:embed/>
                </p:oleObj>
              </mc:Choice>
              <mc:Fallback>
                <p:oleObj name="Equation" r:id="rId6" imgW="3175000" imgH="508000" progId="Equation.3">
                  <p:embed/>
                  <p:pic>
                    <p:nvPicPr>
                      <p:cNvPr id="0" name="Picture 10"/>
                      <p:cNvPicPr>
                        <a:picLocks noChangeAspect="1" noChangeArrowheads="1"/>
                      </p:cNvPicPr>
                      <p:nvPr/>
                    </p:nvPicPr>
                    <p:blipFill>
                      <a:blip r:embed="rId7"/>
                      <a:srcRect/>
                      <a:stretch>
                        <a:fillRect/>
                      </a:stretch>
                    </p:blipFill>
                    <p:spPr bwMode="auto">
                      <a:xfrm>
                        <a:off x="1008063" y="873125"/>
                        <a:ext cx="6326187" cy="101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Rounded Rectangle 7"/>
          <p:cNvSpPr/>
          <p:nvPr/>
        </p:nvSpPr>
        <p:spPr>
          <a:xfrm>
            <a:off x="1143000" y="2743200"/>
            <a:ext cx="1219200" cy="1371600"/>
          </a:xfrm>
          <a:prstGeom prst="roundRect">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853572" y="6130985"/>
            <a:ext cx="2978701" cy="4001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pPr lvl="0" algn="ctr"/>
            <a:r>
              <a:rPr lang="en-US" sz="2000" b="1" dirty="0">
                <a:solidFill>
                  <a:srgbClr val="FFFF00"/>
                </a:solidFill>
                <a:latin typeface="Georgia" pitchFamily="18" charset="0"/>
              </a:rPr>
              <a:t>Checkout Appendix-1</a:t>
            </a:r>
          </a:p>
        </p:txBody>
      </p:sp>
      <p:sp>
        <p:nvSpPr>
          <p:cNvPr id="7" name="Rounded Rectangle 6"/>
          <p:cNvSpPr/>
          <p:nvPr/>
        </p:nvSpPr>
        <p:spPr>
          <a:xfrm>
            <a:off x="2362200" y="2743200"/>
            <a:ext cx="2057400" cy="1371600"/>
          </a:xfrm>
          <a:prstGeom prst="roundRect">
            <a:avLst/>
          </a:prstGeom>
          <a:solidFill>
            <a:srgbClr val="0000FF">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0174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Separation to Relative Frame</a:t>
            </a:r>
          </a:p>
        </p:txBody>
      </p:sp>
      <p:sp>
        <p:nvSpPr>
          <p:cNvPr id="4" name="Rectangle 3"/>
          <p:cNvSpPr/>
          <p:nvPr/>
        </p:nvSpPr>
        <p:spPr>
          <a:xfrm>
            <a:off x="914400" y="1066800"/>
            <a:ext cx="7696200" cy="1938992"/>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rPr>
              <a:t>Hydrogen atom has two particles the nucleus and electron with co-ordinates </a:t>
            </a:r>
            <a:r>
              <a:rPr lang="en-US" sz="2400" i="1" dirty="0">
                <a:solidFill>
                  <a:prstClr val="black"/>
                </a:solidFill>
                <a:latin typeface="Georgia" pitchFamily="18" charset="0"/>
              </a:rPr>
              <a:t>x</a:t>
            </a:r>
            <a:r>
              <a:rPr lang="en-US" sz="2400" i="1" baseline="-25000" dirty="0">
                <a:solidFill>
                  <a:prstClr val="black"/>
                </a:solidFill>
                <a:latin typeface="Georgia" pitchFamily="18" charset="0"/>
              </a:rPr>
              <a:t>N</a:t>
            </a:r>
            <a:r>
              <a:rPr lang="en-US" sz="2400" i="1" dirty="0">
                <a:solidFill>
                  <a:prstClr val="black"/>
                </a:solidFill>
                <a:latin typeface="Georgia" pitchFamily="18" charset="0"/>
              </a:rPr>
              <a:t>,y</a:t>
            </a:r>
            <a:r>
              <a:rPr lang="en-US" sz="2400" i="1" baseline="-25000" dirty="0">
                <a:solidFill>
                  <a:prstClr val="black"/>
                </a:solidFill>
                <a:latin typeface="Georgia" pitchFamily="18" charset="0"/>
              </a:rPr>
              <a:t>N</a:t>
            </a:r>
            <a:r>
              <a:rPr lang="en-US" sz="2400" i="1" dirty="0">
                <a:solidFill>
                  <a:prstClr val="black"/>
                </a:solidFill>
                <a:latin typeface="Georgia" pitchFamily="18" charset="0"/>
              </a:rPr>
              <a:t>,z</a:t>
            </a:r>
            <a:r>
              <a:rPr lang="en-US" sz="2400" i="1" baseline="-25000" dirty="0">
                <a:solidFill>
                  <a:prstClr val="black"/>
                </a:solidFill>
                <a:latin typeface="Georgia" pitchFamily="18" charset="0"/>
              </a:rPr>
              <a:t>N</a:t>
            </a:r>
            <a:r>
              <a:rPr lang="en-US" sz="2400" dirty="0">
                <a:solidFill>
                  <a:prstClr val="black"/>
                </a:solidFill>
                <a:latin typeface="Georgia" pitchFamily="18" charset="0"/>
              </a:rPr>
              <a:t> and </a:t>
            </a:r>
            <a:r>
              <a:rPr lang="en-US" sz="2400" i="1" dirty="0">
                <a:solidFill>
                  <a:prstClr val="black"/>
                </a:solidFill>
                <a:latin typeface="Georgia" pitchFamily="18" charset="0"/>
              </a:rPr>
              <a:t>x</a:t>
            </a:r>
            <a:r>
              <a:rPr lang="en-US" sz="2400" i="1" baseline="-25000" dirty="0">
                <a:solidFill>
                  <a:prstClr val="black"/>
                </a:solidFill>
                <a:latin typeface="Georgia" pitchFamily="18" charset="0"/>
              </a:rPr>
              <a:t>e</a:t>
            </a:r>
            <a:r>
              <a:rPr lang="en-US" sz="2400" i="1" dirty="0">
                <a:solidFill>
                  <a:prstClr val="black"/>
                </a:solidFill>
                <a:latin typeface="Georgia" pitchFamily="18" charset="0"/>
              </a:rPr>
              <a:t>,y</a:t>
            </a:r>
            <a:r>
              <a:rPr lang="en-US" sz="2400" i="1" baseline="-25000" dirty="0">
                <a:solidFill>
                  <a:prstClr val="black"/>
                </a:solidFill>
                <a:latin typeface="Georgia" pitchFamily="18" charset="0"/>
              </a:rPr>
              <a:t>e</a:t>
            </a:r>
            <a:r>
              <a:rPr lang="en-US" sz="2400" i="1" dirty="0">
                <a:solidFill>
                  <a:prstClr val="black"/>
                </a:solidFill>
                <a:latin typeface="Georgia" pitchFamily="18" charset="0"/>
              </a:rPr>
              <a:t>,z</a:t>
            </a:r>
            <a:r>
              <a:rPr lang="en-US" sz="2400" i="1" baseline="-25000" dirty="0">
                <a:solidFill>
                  <a:prstClr val="black"/>
                </a:solidFill>
                <a:latin typeface="Georgia" pitchFamily="18" charset="0"/>
              </a:rPr>
              <a:t>e</a:t>
            </a:r>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r>
              <a:rPr lang="en-US" sz="2400" dirty="0">
                <a:solidFill>
                  <a:prstClr val="black"/>
                </a:solidFill>
                <a:latin typeface="Georgia" pitchFamily="18" charset="0"/>
              </a:rPr>
              <a:t>The potential energy between the two is function of relative co-ordinates </a:t>
            </a:r>
            <a:r>
              <a:rPr lang="en-US" sz="2400" i="1" dirty="0">
                <a:solidFill>
                  <a:prstClr val="black"/>
                </a:solidFill>
                <a:latin typeface="Georgia" pitchFamily="18" charset="0"/>
              </a:rPr>
              <a:t>x=</a:t>
            </a:r>
            <a:r>
              <a:rPr lang="en-US" sz="2400" i="1" dirty="0" err="1">
                <a:solidFill>
                  <a:prstClr val="black"/>
                </a:solidFill>
                <a:latin typeface="Georgia" pitchFamily="18" charset="0"/>
              </a:rPr>
              <a:t>x</a:t>
            </a:r>
            <a:r>
              <a:rPr lang="en-US" sz="2400" i="1" baseline="-25000" dirty="0" err="1">
                <a:solidFill>
                  <a:prstClr val="black"/>
                </a:solidFill>
                <a:latin typeface="Georgia" pitchFamily="18" charset="0"/>
              </a:rPr>
              <a:t>e</a:t>
            </a:r>
            <a:r>
              <a:rPr lang="en-US" sz="2400" dirty="0" err="1">
                <a:solidFill>
                  <a:prstClr val="black"/>
                </a:solidFill>
                <a:latin typeface="Georgia" pitchFamily="18" charset="0"/>
              </a:rPr>
              <a:t>-</a:t>
            </a:r>
            <a:r>
              <a:rPr lang="en-US" sz="2400" i="1" dirty="0" err="1">
                <a:solidFill>
                  <a:prstClr val="black"/>
                </a:solidFill>
                <a:latin typeface="Georgia" pitchFamily="18" charset="0"/>
              </a:rPr>
              <a:t>x</a:t>
            </a:r>
            <a:r>
              <a:rPr lang="en-US" sz="2400" i="1" baseline="-25000" dirty="0" err="1">
                <a:solidFill>
                  <a:prstClr val="black"/>
                </a:solidFill>
                <a:latin typeface="Georgia" pitchFamily="18" charset="0"/>
              </a:rPr>
              <a:t>N</a:t>
            </a:r>
            <a:r>
              <a:rPr lang="en-US" sz="2400" dirty="0">
                <a:solidFill>
                  <a:prstClr val="black"/>
                </a:solidFill>
                <a:latin typeface="Georgia" pitchFamily="18" charset="0"/>
              </a:rPr>
              <a:t>, </a:t>
            </a:r>
            <a:r>
              <a:rPr lang="en-US" sz="2400" i="1" dirty="0">
                <a:solidFill>
                  <a:prstClr val="black"/>
                </a:solidFill>
                <a:latin typeface="Georgia" pitchFamily="18" charset="0"/>
              </a:rPr>
              <a:t>y=y</a:t>
            </a:r>
            <a:r>
              <a:rPr lang="en-US" sz="2400" i="1" baseline="-25000" dirty="0">
                <a:solidFill>
                  <a:prstClr val="black"/>
                </a:solidFill>
                <a:latin typeface="Georgia" pitchFamily="18" charset="0"/>
              </a:rPr>
              <a:t>e</a:t>
            </a:r>
            <a:r>
              <a:rPr lang="en-US" sz="2400" dirty="0">
                <a:solidFill>
                  <a:prstClr val="black"/>
                </a:solidFill>
                <a:latin typeface="Georgia" pitchFamily="18" charset="0"/>
              </a:rPr>
              <a:t>-</a:t>
            </a:r>
            <a:r>
              <a:rPr lang="en-US" sz="2400" i="1" dirty="0" err="1">
                <a:solidFill>
                  <a:prstClr val="black"/>
                </a:solidFill>
                <a:latin typeface="Georgia" pitchFamily="18" charset="0"/>
              </a:rPr>
              <a:t>y</a:t>
            </a:r>
            <a:r>
              <a:rPr lang="en-US" sz="2400" i="1" baseline="-25000" dirty="0" err="1">
                <a:solidFill>
                  <a:prstClr val="black"/>
                </a:solidFill>
                <a:latin typeface="Georgia" pitchFamily="18" charset="0"/>
              </a:rPr>
              <a:t>N</a:t>
            </a:r>
            <a:r>
              <a:rPr lang="en-US" sz="2400" dirty="0">
                <a:solidFill>
                  <a:prstClr val="black"/>
                </a:solidFill>
                <a:latin typeface="Georgia" pitchFamily="18" charset="0"/>
              </a:rPr>
              <a:t>, </a:t>
            </a:r>
            <a:r>
              <a:rPr lang="en-US" sz="2400" i="1" dirty="0">
                <a:solidFill>
                  <a:prstClr val="black"/>
                </a:solidFill>
                <a:latin typeface="Georgia" pitchFamily="18" charset="0"/>
              </a:rPr>
              <a:t>z=</a:t>
            </a:r>
            <a:r>
              <a:rPr lang="en-US" sz="2400" i="1" dirty="0" err="1">
                <a:solidFill>
                  <a:prstClr val="black"/>
                </a:solidFill>
                <a:latin typeface="Georgia" pitchFamily="18" charset="0"/>
              </a:rPr>
              <a:t>z</a:t>
            </a:r>
            <a:r>
              <a:rPr lang="en-US" sz="2400" i="1" baseline="-25000" dirty="0" err="1">
                <a:solidFill>
                  <a:prstClr val="black"/>
                </a:solidFill>
                <a:latin typeface="Georgia" pitchFamily="18" charset="0"/>
              </a:rPr>
              <a:t>e</a:t>
            </a:r>
            <a:r>
              <a:rPr lang="en-US" sz="2400" dirty="0" err="1">
                <a:solidFill>
                  <a:prstClr val="black"/>
                </a:solidFill>
                <a:latin typeface="Georgia" pitchFamily="18" charset="0"/>
              </a:rPr>
              <a:t>-</a:t>
            </a:r>
            <a:r>
              <a:rPr lang="en-US" sz="2400" i="1" dirty="0" err="1">
                <a:solidFill>
                  <a:prstClr val="black"/>
                </a:solidFill>
                <a:latin typeface="Georgia" pitchFamily="18" charset="0"/>
              </a:rPr>
              <a:t>z</a:t>
            </a:r>
            <a:r>
              <a:rPr lang="en-US" sz="2400" i="1" baseline="-25000" dirty="0" err="1">
                <a:solidFill>
                  <a:prstClr val="black"/>
                </a:solidFill>
                <a:latin typeface="Georgia" pitchFamily="18" charset="0"/>
              </a:rPr>
              <a:t>N</a:t>
            </a:r>
            <a:endParaRPr lang="en-US" sz="2400" dirty="0">
              <a:solidFill>
                <a:prstClr val="black"/>
              </a:solidFill>
              <a:latin typeface="Georgia" pitchFamily="18" charset="0"/>
            </a:endParaRPr>
          </a:p>
        </p:txBody>
      </p:sp>
      <p:graphicFrame>
        <p:nvGraphicFramePr>
          <p:cNvPr id="185346" name="Object 2"/>
          <p:cNvGraphicFramePr>
            <a:graphicFrameLocks noChangeAspect="1"/>
          </p:cNvGraphicFramePr>
          <p:nvPr>
            <p:extLst>
              <p:ext uri="{D42A27DB-BD31-4B8C-83A1-F6EECF244321}">
                <p14:modId xmlns:p14="http://schemas.microsoft.com/office/powerpoint/2010/main" val="3866724818"/>
              </p:ext>
            </p:extLst>
          </p:nvPr>
        </p:nvGraphicFramePr>
        <p:xfrm>
          <a:off x="947738" y="3403600"/>
          <a:ext cx="6958012" cy="3378200"/>
        </p:xfrm>
        <a:graphic>
          <a:graphicData uri="http://schemas.openxmlformats.org/presentationml/2006/ole">
            <mc:AlternateContent xmlns:mc="http://schemas.openxmlformats.org/markup-compatibility/2006">
              <mc:Choice xmlns:v="urn:schemas-microsoft-com:vml" Requires="v">
                <p:oleObj name="Equation" r:id="rId2" imgW="3492500" imgH="1689100" progId="Equation.3">
                  <p:embed/>
                </p:oleObj>
              </mc:Choice>
              <mc:Fallback>
                <p:oleObj name="Equation" r:id="rId2" imgW="3492500" imgH="1689100" progId="Equation.3">
                  <p:embed/>
                  <p:pic>
                    <p:nvPicPr>
                      <p:cNvPr id="0" name="Picture 4"/>
                      <p:cNvPicPr>
                        <a:picLocks noChangeAspect="1" noChangeArrowheads="1"/>
                      </p:cNvPicPr>
                      <p:nvPr/>
                    </p:nvPicPr>
                    <p:blipFill>
                      <a:blip r:embed="rId3"/>
                      <a:srcRect/>
                      <a:stretch>
                        <a:fillRect/>
                      </a:stretch>
                    </p:blipFill>
                    <p:spPr bwMode="auto">
                      <a:xfrm>
                        <a:off x="947738" y="3403600"/>
                        <a:ext cx="6958012" cy="337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3" name="Group 25"/>
          <p:cNvGrpSpPr/>
          <p:nvPr/>
        </p:nvGrpSpPr>
        <p:grpSpPr>
          <a:xfrm>
            <a:off x="5676900" y="3244850"/>
            <a:ext cx="3409950" cy="2519065"/>
            <a:chOff x="5676900" y="3613150"/>
            <a:chExt cx="3409950" cy="2519065"/>
          </a:xfrm>
        </p:grpSpPr>
        <p:cxnSp>
          <p:nvCxnSpPr>
            <p:cNvPr id="34" name="Straight Connector 33"/>
            <p:cNvCxnSpPr/>
            <p:nvPr/>
          </p:nvCxnSpPr>
          <p:spPr>
            <a:xfrm rot="5400000" flipH="1" flipV="1">
              <a:off x="6096000" y="4489450"/>
              <a:ext cx="1447800" cy="15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19900" y="5213350"/>
              <a:ext cx="1447800" cy="15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0800000" flipV="1">
              <a:off x="5676900" y="5213350"/>
              <a:ext cx="1143000" cy="6858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753100" y="5670550"/>
              <a:ext cx="338554" cy="461665"/>
            </a:xfrm>
            <a:prstGeom prst="rect">
              <a:avLst/>
            </a:prstGeom>
          </p:spPr>
          <p:txBody>
            <a:bodyPr wrap="none">
              <a:spAutoFit/>
            </a:bodyPr>
            <a:lstStyle/>
            <a:p>
              <a:r>
                <a:rPr lang="en-US" sz="2400" i="1" dirty="0">
                  <a:solidFill>
                    <a:prstClr val="black"/>
                  </a:solidFill>
                  <a:latin typeface="Georgia" pitchFamily="18" charset="0"/>
                </a:rPr>
                <a:t>x</a:t>
              </a:r>
              <a:endParaRPr lang="en-US" dirty="0"/>
            </a:p>
          </p:txBody>
        </p:sp>
        <p:sp>
          <p:nvSpPr>
            <p:cNvPr id="40" name="Rectangle 39"/>
            <p:cNvSpPr/>
            <p:nvPr/>
          </p:nvSpPr>
          <p:spPr>
            <a:xfrm>
              <a:off x="6515100" y="3613150"/>
              <a:ext cx="320922" cy="461665"/>
            </a:xfrm>
            <a:prstGeom prst="rect">
              <a:avLst/>
            </a:prstGeom>
          </p:spPr>
          <p:txBody>
            <a:bodyPr wrap="none">
              <a:spAutoFit/>
            </a:bodyPr>
            <a:lstStyle/>
            <a:p>
              <a:r>
                <a:rPr lang="en-US" sz="2400" i="1" dirty="0">
                  <a:solidFill>
                    <a:prstClr val="black"/>
                  </a:solidFill>
                  <a:latin typeface="Georgia" pitchFamily="18" charset="0"/>
                </a:rPr>
                <a:t>z</a:t>
              </a:r>
              <a:endParaRPr lang="en-US" dirty="0"/>
            </a:p>
          </p:txBody>
        </p:sp>
        <p:sp>
          <p:nvSpPr>
            <p:cNvPr id="41" name="Rectangle 40"/>
            <p:cNvSpPr/>
            <p:nvPr/>
          </p:nvSpPr>
          <p:spPr>
            <a:xfrm>
              <a:off x="8005346" y="5060950"/>
              <a:ext cx="356188" cy="461665"/>
            </a:xfrm>
            <a:prstGeom prst="rect">
              <a:avLst/>
            </a:prstGeom>
          </p:spPr>
          <p:txBody>
            <a:bodyPr wrap="none">
              <a:spAutoFit/>
            </a:bodyPr>
            <a:lstStyle/>
            <a:p>
              <a:r>
                <a:rPr lang="en-US" sz="2400" i="1" dirty="0">
                  <a:solidFill>
                    <a:prstClr val="black"/>
                  </a:solidFill>
                  <a:latin typeface="Georgia" pitchFamily="18" charset="0"/>
                </a:rPr>
                <a:t>y</a:t>
              </a:r>
              <a:endParaRPr lang="en-US" dirty="0"/>
            </a:p>
          </p:txBody>
        </p:sp>
        <p:cxnSp>
          <p:nvCxnSpPr>
            <p:cNvPr id="42" name="Straight Connector 41"/>
            <p:cNvCxnSpPr/>
            <p:nvPr/>
          </p:nvCxnSpPr>
          <p:spPr>
            <a:xfrm flipV="1">
              <a:off x="6819900" y="4603750"/>
              <a:ext cx="1371600" cy="609600"/>
            </a:xfrm>
            <a:prstGeom prst="line">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flipH="1" flipV="1">
              <a:off x="6591300" y="4298950"/>
              <a:ext cx="1143000" cy="685800"/>
            </a:xfrm>
            <a:prstGeom prst="line">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505700" y="4070350"/>
              <a:ext cx="609600" cy="533400"/>
            </a:xfrm>
            <a:prstGeom prst="straightConnector1">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45" name="Oval 44"/>
            <p:cNvSpPr>
              <a:spLocks noChangeAspect="1"/>
            </p:cNvSpPr>
            <p:nvPr/>
          </p:nvSpPr>
          <p:spPr>
            <a:xfrm>
              <a:off x="7467600" y="404495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a:spLocks noChangeAspect="1"/>
            </p:cNvSpPr>
            <p:nvPr/>
          </p:nvSpPr>
          <p:spPr>
            <a:xfrm>
              <a:off x="8102600" y="457835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a:spLocks noChangeAspect="1"/>
            </p:cNvSpPr>
            <p:nvPr/>
          </p:nvSpPr>
          <p:spPr>
            <a:xfrm>
              <a:off x="7683500" y="421005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48" name="Straight Arrow Connector 47"/>
            <p:cNvCxnSpPr>
              <a:endCxn id="47" idx="4"/>
            </p:cNvCxnSpPr>
            <p:nvPr/>
          </p:nvCxnSpPr>
          <p:spPr>
            <a:xfrm rot="5400000" flipH="1" flipV="1">
              <a:off x="6807200" y="4311650"/>
              <a:ext cx="939800" cy="889000"/>
            </a:xfrm>
            <a:prstGeom prst="straightConnector1">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042887" y="3981450"/>
              <a:ext cx="383438" cy="400110"/>
            </a:xfrm>
            <a:prstGeom prst="rect">
              <a:avLst/>
            </a:prstGeom>
          </p:spPr>
          <p:txBody>
            <a:bodyPr wrap="none">
              <a:spAutoFit/>
            </a:bodyPr>
            <a:lstStyle/>
            <a:p>
              <a:r>
                <a:rPr lang="en-US" sz="2000" i="1" dirty="0">
                  <a:solidFill>
                    <a:prstClr val="black"/>
                  </a:solidFill>
                  <a:latin typeface="Georgia" pitchFamily="18" charset="0"/>
                </a:rPr>
                <a:t>r</a:t>
              </a:r>
              <a:r>
                <a:rPr lang="en-US" sz="2000" i="1" baseline="-25000" dirty="0">
                  <a:solidFill>
                    <a:prstClr val="black"/>
                  </a:solidFill>
                  <a:latin typeface="Georgia" pitchFamily="18" charset="0"/>
                </a:rPr>
                <a:t>e</a:t>
              </a:r>
              <a:endParaRPr lang="en-US" sz="2000" baseline="-25000" dirty="0"/>
            </a:p>
          </p:txBody>
        </p:sp>
        <p:sp>
          <p:nvSpPr>
            <p:cNvPr id="50" name="Rectangle 49"/>
            <p:cNvSpPr/>
            <p:nvPr/>
          </p:nvSpPr>
          <p:spPr>
            <a:xfrm>
              <a:off x="7277100" y="4451350"/>
              <a:ext cx="364202" cy="400110"/>
            </a:xfrm>
            <a:prstGeom prst="rect">
              <a:avLst/>
            </a:prstGeom>
          </p:spPr>
          <p:txBody>
            <a:bodyPr wrap="none">
              <a:spAutoFit/>
            </a:bodyPr>
            <a:lstStyle/>
            <a:p>
              <a:r>
                <a:rPr lang="en-US" sz="2000" i="1" dirty="0">
                  <a:solidFill>
                    <a:prstClr val="black"/>
                  </a:solidFill>
                  <a:latin typeface="Georgia" pitchFamily="18" charset="0"/>
                </a:rPr>
                <a:t>R</a:t>
              </a:r>
              <a:endParaRPr lang="en-US" sz="2000" baseline="-25000" dirty="0"/>
            </a:p>
          </p:txBody>
        </p:sp>
        <p:sp>
          <p:nvSpPr>
            <p:cNvPr id="51" name="Rectangle 50"/>
            <p:cNvSpPr/>
            <p:nvPr/>
          </p:nvSpPr>
          <p:spPr>
            <a:xfrm>
              <a:off x="7426325" y="4756150"/>
              <a:ext cx="434734" cy="400110"/>
            </a:xfrm>
            <a:prstGeom prst="rect">
              <a:avLst/>
            </a:prstGeom>
          </p:spPr>
          <p:txBody>
            <a:bodyPr wrap="none">
              <a:spAutoFit/>
            </a:bodyPr>
            <a:lstStyle/>
            <a:p>
              <a:r>
                <a:rPr lang="en-US" sz="2000" i="1" dirty="0">
                  <a:solidFill>
                    <a:prstClr val="black"/>
                  </a:solidFill>
                  <a:latin typeface="Georgia" pitchFamily="18" charset="0"/>
                </a:rPr>
                <a:t>r</a:t>
              </a:r>
              <a:r>
                <a:rPr lang="en-US" sz="2000" i="1" baseline="-25000" dirty="0">
                  <a:solidFill>
                    <a:prstClr val="black"/>
                  </a:solidFill>
                  <a:latin typeface="Georgia" pitchFamily="18" charset="0"/>
                </a:rPr>
                <a:t>N</a:t>
              </a:r>
              <a:endParaRPr lang="en-US" sz="2000" baseline="-25000" dirty="0"/>
            </a:p>
          </p:txBody>
        </p:sp>
        <p:sp>
          <p:nvSpPr>
            <p:cNvPr id="52" name="Rectangle 51"/>
            <p:cNvSpPr/>
            <p:nvPr/>
          </p:nvSpPr>
          <p:spPr>
            <a:xfrm>
              <a:off x="7200900" y="3676650"/>
              <a:ext cx="1489510" cy="400110"/>
            </a:xfrm>
            <a:prstGeom prst="rect">
              <a:avLst/>
            </a:prstGeom>
          </p:spPr>
          <p:txBody>
            <a:bodyPr wrap="none">
              <a:spAutoFit/>
            </a:bodyPr>
            <a:lstStyle/>
            <a:p>
              <a:r>
                <a:rPr lang="en-US" sz="2000" i="1" dirty="0">
                  <a:solidFill>
                    <a:prstClr val="black"/>
                  </a:solidFill>
                  <a:latin typeface="Georgia" pitchFamily="18" charset="0"/>
                </a:rPr>
                <a:t>m</a:t>
              </a:r>
              <a:r>
                <a:rPr lang="en-US" sz="2000" i="1" baseline="-25000" dirty="0">
                  <a:solidFill>
                    <a:prstClr val="black"/>
                  </a:solidFill>
                  <a:latin typeface="Georgia" pitchFamily="18" charset="0"/>
                </a:rPr>
                <a:t>e</a:t>
              </a:r>
              <a:r>
                <a:rPr lang="en-US" sz="2000" i="1" dirty="0">
                  <a:solidFill>
                    <a:prstClr val="black"/>
                  </a:solidFill>
                  <a:latin typeface="Georgia" pitchFamily="18" charset="0"/>
                </a:rPr>
                <a:t>(</a:t>
              </a:r>
              <a:r>
                <a:rPr lang="en-US" sz="2000" i="1" dirty="0" err="1">
                  <a:solidFill>
                    <a:prstClr val="black"/>
                  </a:solidFill>
                  <a:latin typeface="Georgia" pitchFamily="18" charset="0"/>
                </a:rPr>
                <a:t>x</a:t>
              </a:r>
              <a:r>
                <a:rPr lang="en-US" sz="2000" i="1" baseline="-25000" dirty="0" err="1">
                  <a:solidFill>
                    <a:prstClr val="black"/>
                  </a:solidFill>
                  <a:latin typeface="Georgia" pitchFamily="18" charset="0"/>
                </a:rPr>
                <a:t>e</a:t>
              </a:r>
              <a:r>
                <a:rPr lang="en-US" sz="2000" i="1" dirty="0" err="1">
                  <a:solidFill>
                    <a:prstClr val="black"/>
                  </a:solidFill>
                  <a:latin typeface="Georgia" pitchFamily="18" charset="0"/>
                </a:rPr>
                <a:t>,y</a:t>
              </a:r>
              <a:r>
                <a:rPr lang="en-US" sz="2000" i="1" baseline="-25000" dirty="0" err="1">
                  <a:solidFill>
                    <a:prstClr val="black"/>
                  </a:solidFill>
                  <a:latin typeface="Georgia" pitchFamily="18" charset="0"/>
                </a:rPr>
                <a:t>e</a:t>
              </a:r>
              <a:r>
                <a:rPr lang="en-US" sz="2000" i="1" dirty="0" err="1">
                  <a:solidFill>
                    <a:prstClr val="black"/>
                  </a:solidFill>
                  <a:latin typeface="Georgia" pitchFamily="18" charset="0"/>
                </a:rPr>
                <a:t>,z</a:t>
              </a:r>
              <a:r>
                <a:rPr lang="en-US" sz="2000" i="1" baseline="-25000" dirty="0" err="1">
                  <a:solidFill>
                    <a:prstClr val="black"/>
                  </a:solidFill>
                  <a:latin typeface="Georgia" pitchFamily="18" charset="0"/>
                </a:rPr>
                <a:t>e</a:t>
              </a:r>
              <a:r>
                <a:rPr lang="en-US" sz="2000" i="1" dirty="0">
                  <a:solidFill>
                    <a:prstClr val="black"/>
                  </a:solidFill>
                  <a:latin typeface="Georgia" pitchFamily="18" charset="0"/>
                </a:rPr>
                <a:t>)</a:t>
              </a:r>
              <a:r>
                <a:rPr lang="en-US" sz="2000" i="1" baseline="-25000" dirty="0">
                  <a:solidFill>
                    <a:prstClr val="black"/>
                  </a:solidFill>
                  <a:latin typeface="Georgia" pitchFamily="18" charset="0"/>
                </a:rPr>
                <a:t> </a:t>
              </a:r>
              <a:endParaRPr lang="en-US" sz="2000" baseline="-25000" dirty="0"/>
            </a:p>
          </p:txBody>
        </p:sp>
        <p:sp>
          <p:nvSpPr>
            <p:cNvPr id="53" name="Rectangle 52"/>
            <p:cNvSpPr/>
            <p:nvPr/>
          </p:nvSpPr>
          <p:spPr>
            <a:xfrm>
              <a:off x="7435850" y="4298890"/>
              <a:ext cx="587020" cy="400110"/>
            </a:xfrm>
            <a:prstGeom prst="rect">
              <a:avLst/>
            </a:prstGeom>
          </p:spPr>
          <p:txBody>
            <a:bodyPr wrap="none">
              <a:spAutoFit/>
            </a:bodyPr>
            <a:lstStyle/>
            <a:p>
              <a:r>
                <a:rPr lang="en-US" sz="2000" i="1" dirty="0">
                  <a:solidFill>
                    <a:prstClr val="black"/>
                  </a:solidFill>
                  <a:latin typeface="Georgia" pitchFamily="18" charset="0"/>
                </a:rPr>
                <a:t>CM</a:t>
              </a:r>
              <a:endParaRPr lang="en-US" sz="2000" baseline="-25000" dirty="0"/>
            </a:p>
          </p:txBody>
        </p:sp>
        <p:sp>
          <p:nvSpPr>
            <p:cNvPr id="54" name="Rectangle 53"/>
            <p:cNvSpPr/>
            <p:nvPr/>
          </p:nvSpPr>
          <p:spPr>
            <a:xfrm>
              <a:off x="7741387" y="4000500"/>
              <a:ext cx="514885" cy="400110"/>
            </a:xfrm>
            <a:prstGeom prst="rect">
              <a:avLst/>
            </a:prstGeom>
          </p:spPr>
          <p:txBody>
            <a:bodyPr wrap="none">
              <a:spAutoFit/>
            </a:bodyPr>
            <a:lstStyle/>
            <a:p>
              <a:r>
                <a:rPr lang="en-US" sz="2000" i="1" dirty="0" err="1">
                  <a:solidFill>
                    <a:prstClr val="black"/>
                  </a:solidFill>
                  <a:latin typeface="Georgia" pitchFamily="18" charset="0"/>
                </a:rPr>
                <a:t>r</a:t>
              </a:r>
              <a:r>
                <a:rPr lang="en-US" sz="2000" i="1" baseline="-25000" dirty="0" err="1">
                  <a:solidFill>
                    <a:prstClr val="black"/>
                  </a:solidFill>
                  <a:latin typeface="Georgia" pitchFamily="18" charset="0"/>
                </a:rPr>
                <a:t>eN</a:t>
              </a:r>
              <a:endParaRPr lang="en-US" sz="2000" baseline="-25000" dirty="0"/>
            </a:p>
          </p:txBody>
        </p:sp>
        <p:sp>
          <p:nvSpPr>
            <p:cNvPr id="55" name="Rectangle 54"/>
            <p:cNvSpPr/>
            <p:nvPr/>
          </p:nvSpPr>
          <p:spPr>
            <a:xfrm>
              <a:off x="7721165" y="4378325"/>
              <a:ext cx="1365685" cy="707886"/>
            </a:xfrm>
            <a:prstGeom prst="rect">
              <a:avLst/>
            </a:prstGeom>
          </p:spPr>
          <p:txBody>
            <a:bodyPr wrap="square">
              <a:spAutoFit/>
            </a:bodyPr>
            <a:lstStyle/>
            <a:p>
              <a:pPr algn="ctr"/>
              <a:r>
                <a:rPr lang="en-US" sz="2000" i="1" dirty="0">
                  <a:solidFill>
                    <a:prstClr val="black"/>
                  </a:solidFill>
                  <a:latin typeface="Georgia" pitchFamily="18" charset="0"/>
                </a:rPr>
                <a:t>M</a:t>
              </a:r>
              <a:r>
                <a:rPr lang="en-US" sz="2000" i="1" baseline="-25000" dirty="0">
                  <a:solidFill>
                    <a:prstClr val="black"/>
                  </a:solidFill>
                  <a:latin typeface="Georgia" pitchFamily="18" charset="0"/>
                </a:rPr>
                <a:t>N</a:t>
              </a:r>
            </a:p>
            <a:p>
              <a:pPr algn="ctr"/>
              <a:r>
                <a:rPr lang="en-US" sz="2000" i="1" dirty="0">
                  <a:solidFill>
                    <a:prstClr val="black"/>
                  </a:solidFill>
                  <a:latin typeface="Georgia" pitchFamily="18" charset="0"/>
                </a:rPr>
                <a:t>(</a:t>
              </a:r>
              <a:r>
                <a:rPr lang="en-US" sz="2000" i="1" dirty="0" err="1">
                  <a:solidFill>
                    <a:prstClr val="black"/>
                  </a:solidFill>
                  <a:latin typeface="Georgia" pitchFamily="18" charset="0"/>
                </a:rPr>
                <a:t>x</a:t>
              </a:r>
              <a:r>
                <a:rPr lang="en-US" sz="2000" i="1" baseline="-25000" dirty="0" err="1">
                  <a:solidFill>
                    <a:prstClr val="black"/>
                  </a:solidFill>
                  <a:latin typeface="Georgia" pitchFamily="18" charset="0"/>
                </a:rPr>
                <a:t>N</a:t>
              </a:r>
              <a:r>
                <a:rPr lang="en-US" sz="2000" i="1" dirty="0" err="1">
                  <a:solidFill>
                    <a:prstClr val="black"/>
                  </a:solidFill>
                  <a:latin typeface="Georgia" pitchFamily="18" charset="0"/>
                </a:rPr>
                <a:t>,y</a:t>
              </a:r>
              <a:r>
                <a:rPr lang="en-US" sz="2000" i="1" baseline="-25000" dirty="0" err="1">
                  <a:solidFill>
                    <a:prstClr val="black"/>
                  </a:solidFill>
                  <a:latin typeface="Georgia" pitchFamily="18" charset="0"/>
                </a:rPr>
                <a:t>N</a:t>
              </a:r>
              <a:r>
                <a:rPr lang="en-US" sz="2000" i="1" dirty="0" err="1">
                  <a:solidFill>
                    <a:prstClr val="black"/>
                  </a:solidFill>
                  <a:latin typeface="Georgia" pitchFamily="18" charset="0"/>
                </a:rPr>
                <a:t>,z</a:t>
              </a:r>
              <a:r>
                <a:rPr lang="en-US" sz="2000" i="1" baseline="-25000" dirty="0" err="1">
                  <a:solidFill>
                    <a:prstClr val="black"/>
                  </a:solidFill>
                  <a:latin typeface="Georgia" pitchFamily="18" charset="0"/>
                </a:rPr>
                <a:t>N</a:t>
              </a:r>
              <a:r>
                <a:rPr lang="en-US" sz="2000" i="1" dirty="0">
                  <a:solidFill>
                    <a:prstClr val="black"/>
                  </a:solidFill>
                  <a:latin typeface="Georgia" pitchFamily="18" charset="0"/>
                </a:rPr>
                <a:t>)</a:t>
              </a:r>
              <a:r>
                <a:rPr lang="en-US" sz="2000" i="1" baseline="-25000" dirty="0">
                  <a:solidFill>
                    <a:prstClr val="black"/>
                  </a:solidFill>
                  <a:latin typeface="Georgia" pitchFamily="18" charset="0"/>
                </a:rPr>
                <a:t> </a:t>
              </a:r>
              <a:endParaRPr lang="en-US" sz="2000" baseline="-25000" dirty="0"/>
            </a:p>
          </p:txBody>
        </p:sp>
      </p:grpSp>
      <p:sp>
        <p:nvSpPr>
          <p:cNvPr id="56" name="TextBox 55"/>
          <p:cNvSpPr txBox="1"/>
          <p:nvPr/>
        </p:nvSpPr>
        <p:spPr>
          <a:xfrm rot="-5400000">
            <a:off x="-702915" y="3191608"/>
            <a:ext cx="1972015" cy="461665"/>
          </a:xfrm>
          <a:prstGeom prst="rect">
            <a:avLst/>
          </a:prstGeom>
          <a:noFill/>
        </p:spPr>
        <p:txBody>
          <a:bodyPr wrap="none" rtlCol="0">
            <a:spAutoFit/>
          </a:bodyPr>
          <a:lstStyle/>
          <a:p>
            <a:r>
              <a:rPr lang="en-US" sz="2400" b="1" dirty="0">
                <a:solidFill>
                  <a:srgbClr val="FF0000"/>
                </a:solidFill>
                <a:latin typeface="Georgia" pitchFamily="18" charset="0"/>
              </a:rPr>
              <a:t>Appendix-1</a:t>
            </a:r>
          </a:p>
        </p:txBody>
      </p:sp>
    </p:spTree>
    <p:extLst>
      <p:ext uri="{BB962C8B-B14F-4D97-AF65-F5344CB8AC3E}">
        <p14:creationId xmlns:p14="http://schemas.microsoft.com/office/powerpoint/2010/main" val="2239417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aphicFrame>
        <p:nvGraphicFramePr>
          <p:cNvPr id="185346" name="Object 2"/>
          <p:cNvGraphicFramePr>
            <a:graphicFrameLocks noChangeAspect="1"/>
          </p:cNvGraphicFramePr>
          <p:nvPr>
            <p:extLst>
              <p:ext uri="{D42A27DB-BD31-4B8C-83A1-F6EECF244321}">
                <p14:modId xmlns:p14="http://schemas.microsoft.com/office/powerpoint/2010/main" val="242601823"/>
              </p:ext>
            </p:extLst>
          </p:nvPr>
        </p:nvGraphicFramePr>
        <p:xfrm>
          <a:off x="950913" y="1524000"/>
          <a:ext cx="2430462" cy="3810000"/>
        </p:xfrm>
        <a:graphic>
          <a:graphicData uri="http://schemas.openxmlformats.org/presentationml/2006/ole">
            <mc:AlternateContent xmlns:mc="http://schemas.openxmlformats.org/markup-compatibility/2006">
              <mc:Choice xmlns:v="urn:schemas-microsoft-com:vml" Requires="v">
                <p:oleObj name="Equation" r:id="rId2" imgW="1219200" imgH="1905000" progId="Equation.3">
                  <p:embed/>
                </p:oleObj>
              </mc:Choice>
              <mc:Fallback>
                <p:oleObj name="Equation" r:id="rId2" imgW="1219200" imgH="1905000" progId="Equation.3">
                  <p:embed/>
                  <p:pic>
                    <p:nvPicPr>
                      <p:cNvPr id="0" name="Picture 4"/>
                      <p:cNvPicPr>
                        <a:picLocks noChangeAspect="1" noChangeArrowheads="1"/>
                      </p:cNvPicPr>
                      <p:nvPr/>
                    </p:nvPicPr>
                    <p:blipFill>
                      <a:blip r:embed="rId3"/>
                      <a:srcRect/>
                      <a:stretch>
                        <a:fillRect/>
                      </a:stretch>
                    </p:blipFill>
                    <p:spPr bwMode="auto">
                      <a:xfrm>
                        <a:off x="950913" y="1524000"/>
                        <a:ext cx="2430462" cy="3810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4" name="Rectangle 23"/>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Separation to Relative Frame</a:t>
            </a:r>
          </a:p>
        </p:txBody>
      </p:sp>
      <p:grpSp>
        <p:nvGrpSpPr>
          <p:cNvPr id="2" name="Group 29"/>
          <p:cNvGrpSpPr/>
          <p:nvPr/>
        </p:nvGrpSpPr>
        <p:grpSpPr>
          <a:xfrm>
            <a:off x="5676900" y="3244850"/>
            <a:ext cx="3409950" cy="2519065"/>
            <a:chOff x="5676900" y="3613150"/>
            <a:chExt cx="3409950" cy="2519065"/>
          </a:xfrm>
        </p:grpSpPr>
        <p:cxnSp>
          <p:nvCxnSpPr>
            <p:cNvPr id="31" name="Straight Connector 30"/>
            <p:cNvCxnSpPr/>
            <p:nvPr/>
          </p:nvCxnSpPr>
          <p:spPr>
            <a:xfrm rot="5400000" flipH="1" flipV="1">
              <a:off x="6096000" y="4489450"/>
              <a:ext cx="1447800" cy="15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819900" y="5213350"/>
              <a:ext cx="1447800" cy="15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0800000" flipV="1">
              <a:off x="5676900" y="5213350"/>
              <a:ext cx="1143000" cy="6858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753100" y="5670550"/>
              <a:ext cx="338554" cy="461665"/>
            </a:xfrm>
            <a:prstGeom prst="rect">
              <a:avLst/>
            </a:prstGeom>
          </p:spPr>
          <p:txBody>
            <a:bodyPr wrap="none">
              <a:spAutoFit/>
            </a:bodyPr>
            <a:lstStyle/>
            <a:p>
              <a:r>
                <a:rPr lang="en-US" sz="2400" i="1" dirty="0">
                  <a:solidFill>
                    <a:prstClr val="black"/>
                  </a:solidFill>
                  <a:latin typeface="Georgia" pitchFamily="18" charset="0"/>
                </a:rPr>
                <a:t>x</a:t>
              </a:r>
              <a:endParaRPr lang="en-US" dirty="0"/>
            </a:p>
          </p:txBody>
        </p:sp>
        <p:sp>
          <p:nvSpPr>
            <p:cNvPr id="35" name="Rectangle 34"/>
            <p:cNvSpPr/>
            <p:nvPr/>
          </p:nvSpPr>
          <p:spPr>
            <a:xfrm>
              <a:off x="6515100" y="3613150"/>
              <a:ext cx="320922" cy="461665"/>
            </a:xfrm>
            <a:prstGeom prst="rect">
              <a:avLst/>
            </a:prstGeom>
          </p:spPr>
          <p:txBody>
            <a:bodyPr wrap="none">
              <a:spAutoFit/>
            </a:bodyPr>
            <a:lstStyle/>
            <a:p>
              <a:r>
                <a:rPr lang="en-US" sz="2400" i="1" dirty="0">
                  <a:solidFill>
                    <a:prstClr val="black"/>
                  </a:solidFill>
                  <a:latin typeface="Georgia" pitchFamily="18" charset="0"/>
                </a:rPr>
                <a:t>z</a:t>
              </a:r>
              <a:endParaRPr lang="en-US" dirty="0"/>
            </a:p>
          </p:txBody>
        </p:sp>
        <p:sp>
          <p:nvSpPr>
            <p:cNvPr id="36" name="Rectangle 35"/>
            <p:cNvSpPr/>
            <p:nvPr/>
          </p:nvSpPr>
          <p:spPr>
            <a:xfrm>
              <a:off x="8005346" y="5060950"/>
              <a:ext cx="356188" cy="461665"/>
            </a:xfrm>
            <a:prstGeom prst="rect">
              <a:avLst/>
            </a:prstGeom>
          </p:spPr>
          <p:txBody>
            <a:bodyPr wrap="none">
              <a:spAutoFit/>
            </a:bodyPr>
            <a:lstStyle/>
            <a:p>
              <a:r>
                <a:rPr lang="en-US" sz="2400" i="1" dirty="0">
                  <a:solidFill>
                    <a:prstClr val="black"/>
                  </a:solidFill>
                  <a:latin typeface="Georgia" pitchFamily="18" charset="0"/>
                </a:rPr>
                <a:t>y</a:t>
              </a:r>
              <a:endParaRPr lang="en-US" dirty="0"/>
            </a:p>
          </p:txBody>
        </p:sp>
        <p:cxnSp>
          <p:nvCxnSpPr>
            <p:cNvPr id="37" name="Straight Connector 36"/>
            <p:cNvCxnSpPr/>
            <p:nvPr/>
          </p:nvCxnSpPr>
          <p:spPr>
            <a:xfrm flipV="1">
              <a:off x="6819900" y="4603750"/>
              <a:ext cx="1371600" cy="609600"/>
            </a:xfrm>
            <a:prstGeom prst="line">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flipH="1" flipV="1">
              <a:off x="6591300" y="4298950"/>
              <a:ext cx="1143000" cy="685800"/>
            </a:xfrm>
            <a:prstGeom prst="line">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505700" y="4070350"/>
              <a:ext cx="609600" cy="533400"/>
            </a:xfrm>
            <a:prstGeom prst="straightConnector1">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40" name="Oval 39"/>
            <p:cNvSpPr>
              <a:spLocks noChangeAspect="1"/>
            </p:cNvSpPr>
            <p:nvPr/>
          </p:nvSpPr>
          <p:spPr>
            <a:xfrm>
              <a:off x="7467600" y="404495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8102600" y="457835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a:spLocks noChangeAspect="1"/>
            </p:cNvSpPr>
            <p:nvPr/>
          </p:nvSpPr>
          <p:spPr>
            <a:xfrm>
              <a:off x="7683500" y="421005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43" name="Straight Arrow Connector 42"/>
            <p:cNvCxnSpPr>
              <a:endCxn id="42" idx="4"/>
            </p:cNvCxnSpPr>
            <p:nvPr/>
          </p:nvCxnSpPr>
          <p:spPr>
            <a:xfrm rot="5400000" flipH="1" flipV="1">
              <a:off x="6807200" y="4311650"/>
              <a:ext cx="939800" cy="889000"/>
            </a:xfrm>
            <a:prstGeom prst="straightConnector1">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7042887" y="3981450"/>
              <a:ext cx="383438" cy="400110"/>
            </a:xfrm>
            <a:prstGeom prst="rect">
              <a:avLst/>
            </a:prstGeom>
          </p:spPr>
          <p:txBody>
            <a:bodyPr wrap="none">
              <a:spAutoFit/>
            </a:bodyPr>
            <a:lstStyle/>
            <a:p>
              <a:r>
                <a:rPr lang="en-US" sz="2000" i="1" dirty="0">
                  <a:solidFill>
                    <a:prstClr val="black"/>
                  </a:solidFill>
                  <a:latin typeface="Georgia" pitchFamily="18" charset="0"/>
                </a:rPr>
                <a:t>r</a:t>
              </a:r>
              <a:r>
                <a:rPr lang="en-US" sz="2000" i="1" baseline="-25000" dirty="0">
                  <a:solidFill>
                    <a:prstClr val="black"/>
                  </a:solidFill>
                  <a:latin typeface="Georgia" pitchFamily="18" charset="0"/>
                </a:rPr>
                <a:t>e</a:t>
              </a:r>
              <a:endParaRPr lang="en-US" sz="2000" baseline="-25000" dirty="0"/>
            </a:p>
          </p:txBody>
        </p:sp>
        <p:sp>
          <p:nvSpPr>
            <p:cNvPr id="45" name="Rectangle 44"/>
            <p:cNvSpPr/>
            <p:nvPr/>
          </p:nvSpPr>
          <p:spPr>
            <a:xfrm>
              <a:off x="7277100" y="4451350"/>
              <a:ext cx="364202" cy="400110"/>
            </a:xfrm>
            <a:prstGeom prst="rect">
              <a:avLst/>
            </a:prstGeom>
          </p:spPr>
          <p:txBody>
            <a:bodyPr wrap="none">
              <a:spAutoFit/>
            </a:bodyPr>
            <a:lstStyle/>
            <a:p>
              <a:r>
                <a:rPr lang="en-US" sz="2000" i="1" dirty="0">
                  <a:solidFill>
                    <a:prstClr val="black"/>
                  </a:solidFill>
                  <a:latin typeface="Georgia" pitchFamily="18" charset="0"/>
                </a:rPr>
                <a:t>R</a:t>
              </a:r>
              <a:endParaRPr lang="en-US" sz="2000" baseline="-25000" dirty="0"/>
            </a:p>
          </p:txBody>
        </p:sp>
        <p:sp>
          <p:nvSpPr>
            <p:cNvPr id="46" name="Rectangle 45"/>
            <p:cNvSpPr/>
            <p:nvPr/>
          </p:nvSpPr>
          <p:spPr>
            <a:xfrm>
              <a:off x="7426325" y="4756150"/>
              <a:ext cx="434734" cy="400110"/>
            </a:xfrm>
            <a:prstGeom prst="rect">
              <a:avLst/>
            </a:prstGeom>
          </p:spPr>
          <p:txBody>
            <a:bodyPr wrap="none">
              <a:spAutoFit/>
            </a:bodyPr>
            <a:lstStyle/>
            <a:p>
              <a:r>
                <a:rPr lang="en-US" sz="2000" i="1" dirty="0">
                  <a:solidFill>
                    <a:prstClr val="black"/>
                  </a:solidFill>
                  <a:latin typeface="Georgia" pitchFamily="18" charset="0"/>
                </a:rPr>
                <a:t>r</a:t>
              </a:r>
              <a:r>
                <a:rPr lang="en-US" sz="2000" i="1" baseline="-25000" dirty="0">
                  <a:solidFill>
                    <a:prstClr val="black"/>
                  </a:solidFill>
                  <a:latin typeface="Georgia" pitchFamily="18" charset="0"/>
                </a:rPr>
                <a:t>N</a:t>
              </a:r>
              <a:endParaRPr lang="en-US" sz="2000" baseline="-25000" dirty="0"/>
            </a:p>
          </p:txBody>
        </p:sp>
        <p:sp>
          <p:nvSpPr>
            <p:cNvPr id="47" name="Rectangle 46"/>
            <p:cNvSpPr/>
            <p:nvPr/>
          </p:nvSpPr>
          <p:spPr>
            <a:xfrm>
              <a:off x="7200900" y="3676650"/>
              <a:ext cx="1489510" cy="400110"/>
            </a:xfrm>
            <a:prstGeom prst="rect">
              <a:avLst/>
            </a:prstGeom>
          </p:spPr>
          <p:txBody>
            <a:bodyPr wrap="none">
              <a:spAutoFit/>
            </a:bodyPr>
            <a:lstStyle/>
            <a:p>
              <a:r>
                <a:rPr lang="en-US" sz="2000" i="1" dirty="0">
                  <a:solidFill>
                    <a:prstClr val="black"/>
                  </a:solidFill>
                  <a:latin typeface="Georgia" pitchFamily="18" charset="0"/>
                </a:rPr>
                <a:t>m</a:t>
              </a:r>
              <a:r>
                <a:rPr lang="en-US" sz="2000" i="1" baseline="-25000" dirty="0">
                  <a:solidFill>
                    <a:prstClr val="black"/>
                  </a:solidFill>
                  <a:latin typeface="Georgia" pitchFamily="18" charset="0"/>
                </a:rPr>
                <a:t>e</a:t>
              </a:r>
              <a:r>
                <a:rPr lang="en-US" sz="2000" i="1" dirty="0">
                  <a:solidFill>
                    <a:prstClr val="black"/>
                  </a:solidFill>
                  <a:latin typeface="Georgia" pitchFamily="18" charset="0"/>
                </a:rPr>
                <a:t>(</a:t>
              </a:r>
              <a:r>
                <a:rPr lang="en-US" sz="2000" i="1" dirty="0" err="1">
                  <a:solidFill>
                    <a:prstClr val="black"/>
                  </a:solidFill>
                  <a:latin typeface="Georgia" pitchFamily="18" charset="0"/>
                </a:rPr>
                <a:t>x</a:t>
              </a:r>
              <a:r>
                <a:rPr lang="en-US" sz="2000" i="1" baseline="-25000" dirty="0" err="1">
                  <a:solidFill>
                    <a:prstClr val="black"/>
                  </a:solidFill>
                  <a:latin typeface="Georgia" pitchFamily="18" charset="0"/>
                </a:rPr>
                <a:t>e</a:t>
              </a:r>
              <a:r>
                <a:rPr lang="en-US" sz="2000" i="1" dirty="0" err="1">
                  <a:solidFill>
                    <a:prstClr val="black"/>
                  </a:solidFill>
                  <a:latin typeface="Georgia" pitchFamily="18" charset="0"/>
                </a:rPr>
                <a:t>,y</a:t>
              </a:r>
              <a:r>
                <a:rPr lang="en-US" sz="2000" i="1" baseline="-25000" dirty="0" err="1">
                  <a:solidFill>
                    <a:prstClr val="black"/>
                  </a:solidFill>
                  <a:latin typeface="Georgia" pitchFamily="18" charset="0"/>
                </a:rPr>
                <a:t>e</a:t>
              </a:r>
              <a:r>
                <a:rPr lang="en-US" sz="2000" i="1" dirty="0" err="1">
                  <a:solidFill>
                    <a:prstClr val="black"/>
                  </a:solidFill>
                  <a:latin typeface="Georgia" pitchFamily="18" charset="0"/>
                </a:rPr>
                <a:t>,z</a:t>
              </a:r>
              <a:r>
                <a:rPr lang="en-US" sz="2000" i="1" baseline="-25000" dirty="0" err="1">
                  <a:solidFill>
                    <a:prstClr val="black"/>
                  </a:solidFill>
                  <a:latin typeface="Georgia" pitchFamily="18" charset="0"/>
                </a:rPr>
                <a:t>e</a:t>
              </a:r>
              <a:r>
                <a:rPr lang="en-US" sz="2000" i="1" dirty="0">
                  <a:solidFill>
                    <a:prstClr val="black"/>
                  </a:solidFill>
                  <a:latin typeface="Georgia" pitchFamily="18" charset="0"/>
                </a:rPr>
                <a:t>)</a:t>
              </a:r>
              <a:r>
                <a:rPr lang="en-US" sz="2000" i="1" baseline="-25000" dirty="0">
                  <a:solidFill>
                    <a:prstClr val="black"/>
                  </a:solidFill>
                  <a:latin typeface="Georgia" pitchFamily="18" charset="0"/>
                </a:rPr>
                <a:t> </a:t>
              </a:r>
              <a:endParaRPr lang="en-US" sz="2000" baseline="-25000" dirty="0"/>
            </a:p>
          </p:txBody>
        </p:sp>
        <p:sp>
          <p:nvSpPr>
            <p:cNvPr id="48" name="Rectangle 47"/>
            <p:cNvSpPr/>
            <p:nvPr/>
          </p:nvSpPr>
          <p:spPr>
            <a:xfrm>
              <a:off x="7435850" y="4298890"/>
              <a:ext cx="587020" cy="400110"/>
            </a:xfrm>
            <a:prstGeom prst="rect">
              <a:avLst/>
            </a:prstGeom>
          </p:spPr>
          <p:txBody>
            <a:bodyPr wrap="none">
              <a:spAutoFit/>
            </a:bodyPr>
            <a:lstStyle/>
            <a:p>
              <a:r>
                <a:rPr lang="en-US" sz="2000" i="1" dirty="0">
                  <a:solidFill>
                    <a:prstClr val="black"/>
                  </a:solidFill>
                  <a:latin typeface="Georgia" pitchFamily="18" charset="0"/>
                </a:rPr>
                <a:t>CM</a:t>
              </a:r>
              <a:endParaRPr lang="en-US" sz="2000" baseline="-25000" dirty="0"/>
            </a:p>
          </p:txBody>
        </p:sp>
        <p:sp>
          <p:nvSpPr>
            <p:cNvPr id="49" name="Rectangle 48"/>
            <p:cNvSpPr/>
            <p:nvPr/>
          </p:nvSpPr>
          <p:spPr>
            <a:xfrm>
              <a:off x="7741387" y="4000500"/>
              <a:ext cx="514885" cy="400110"/>
            </a:xfrm>
            <a:prstGeom prst="rect">
              <a:avLst/>
            </a:prstGeom>
          </p:spPr>
          <p:txBody>
            <a:bodyPr wrap="none">
              <a:spAutoFit/>
            </a:bodyPr>
            <a:lstStyle/>
            <a:p>
              <a:r>
                <a:rPr lang="en-US" sz="2000" i="1" dirty="0" err="1">
                  <a:solidFill>
                    <a:prstClr val="black"/>
                  </a:solidFill>
                  <a:latin typeface="Georgia" pitchFamily="18" charset="0"/>
                </a:rPr>
                <a:t>r</a:t>
              </a:r>
              <a:r>
                <a:rPr lang="en-US" sz="2000" i="1" baseline="-25000" dirty="0" err="1">
                  <a:solidFill>
                    <a:prstClr val="black"/>
                  </a:solidFill>
                  <a:latin typeface="Georgia" pitchFamily="18" charset="0"/>
                </a:rPr>
                <a:t>eN</a:t>
              </a:r>
              <a:endParaRPr lang="en-US" sz="2000" baseline="-25000" dirty="0"/>
            </a:p>
          </p:txBody>
        </p:sp>
        <p:sp>
          <p:nvSpPr>
            <p:cNvPr id="50" name="Rectangle 49"/>
            <p:cNvSpPr/>
            <p:nvPr/>
          </p:nvSpPr>
          <p:spPr>
            <a:xfrm>
              <a:off x="7721165" y="4378325"/>
              <a:ext cx="1365685" cy="707886"/>
            </a:xfrm>
            <a:prstGeom prst="rect">
              <a:avLst/>
            </a:prstGeom>
          </p:spPr>
          <p:txBody>
            <a:bodyPr wrap="square">
              <a:spAutoFit/>
            </a:bodyPr>
            <a:lstStyle/>
            <a:p>
              <a:pPr algn="ctr"/>
              <a:r>
                <a:rPr lang="en-US" sz="2000" i="1" dirty="0">
                  <a:solidFill>
                    <a:prstClr val="black"/>
                  </a:solidFill>
                  <a:latin typeface="Georgia" pitchFamily="18" charset="0"/>
                </a:rPr>
                <a:t>M</a:t>
              </a:r>
              <a:r>
                <a:rPr lang="en-US" sz="2000" i="1" baseline="-25000" dirty="0">
                  <a:solidFill>
                    <a:prstClr val="black"/>
                  </a:solidFill>
                  <a:latin typeface="Georgia" pitchFamily="18" charset="0"/>
                </a:rPr>
                <a:t>N</a:t>
              </a:r>
            </a:p>
            <a:p>
              <a:pPr algn="ctr"/>
              <a:r>
                <a:rPr lang="en-US" sz="2000" i="1" dirty="0">
                  <a:solidFill>
                    <a:prstClr val="black"/>
                  </a:solidFill>
                  <a:latin typeface="Georgia" pitchFamily="18" charset="0"/>
                </a:rPr>
                <a:t>(</a:t>
              </a:r>
              <a:r>
                <a:rPr lang="en-US" sz="2000" i="1" dirty="0" err="1">
                  <a:solidFill>
                    <a:prstClr val="black"/>
                  </a:solidFill>
                  <a:latin typeface="Georgia" pitchFamily="18" charset="0"/>
                </a:rPr>
                <a:t>x</a:t>
              </a:r>
              <a:r>
                <a:rPr lang="en-US" sz="2000" i="1" baseline="-25000" dirty="0" err="1">
                  <a:solidFill>
                    <a:prstClr val="black"/>
                  </a:solidFill>
                  <a:latin typeface="Georgia" pitchFamily="18" charset="0"/>
                </a:rPr>
                <a:t>N</a:t>
              </a:r>
              <a:r>
                <a:rPr lang="en-US" sz="2000" i="1" dirty="0" err="1">
                  <a:solidFill>
                    <a:prstClr val="black"/>
                  </a:solidFill>
                  <a:latin typeface="Georgia" pitchFamily="18" charset="0"/>
                </a:rPr>
                <a:t>,y</a:t>
              </a:r>
              <a:r>
                <a:rPr lang="en-US" sz="2000" i="1" baseline="-25000" dirty="0" err="1">
                  <a:solidFill>
                    <a:prstClr val="black"/>
                  </a:solidFill>
                  <a:latin typeface="Georgia" pitchFamily="18" charset="0"/>
                </a:rPr>
                <a:t>N</a:t>
              </a:r>
              <a:r>
                <a:rPr lang="en-US" sz="2000" i="1" dirty="0" err="1">
                  <a:solidFill>
                    <a:prstClr val="black"/>
                  </a:solidFill>
                  <a:latin typeface="Georgia" pitchFamily="18" charset="0"/>
                </a:rPr>
                <a:t>,z</a:t>
              </a:r>
              <a:r>
                <a:rPr lang="en-US" sz="2000" i="1" baseline="-25000" dirty="0" err="1">
                  <a:solidFill>
                    <a:prstClr val="black"/>
                  </a:solidFill>
                  <a:latin typeface="Georgia" pitchFamily="18" charset="0"/>
                </a:rPr>
                <a:t>N</a:t>
              </a:r>
              <a:r>
                <a:rPr lang="en-US" sz="2000" i="1" dirty="0">
                  <a:solidFill>
                    <a:prstClr val="black"/>
                  </a:solidFill>
                  <a:latin typeface="Georgia" pitchFamily="18" charset="0"/>
                </a:rPr>
                <a:t>)</a:t>
              </a:r>
              <a:r>
                <a:rPr lang="en-US" sz="2000" i="1" baseline="-25000" dirty="0">
                  <a:solidFill>
                    <a:prstClr val="black"/>
                  </a:solidFill>
                  <a:latin typeface="Georgia" pitchFamily="18" charset="0"/>
                </a:rPr>
                <a:t> </a:t>
              </a:r>
              <a:endParaRPr lang="en-US" sz="2000" baseline="-25000" dirty="0"/>
            </a:p>
          </p:txBody>
        </p:sp>
      </p:grpSp>
      <p:sp>
        <p:nvSpPr>
          <p:cNvPr id="26" name="TextBox 25"/>
          <p:cNvSpPr txBox="1"/>
          <p:nvPr/>
        </p:nvSpPr>
        <p:spPr>
          <a:xfrm rot="-5400000">
            <a:off x="-702915" y="3191608"/>
            <a:ext cx="1972015" cy="461665"/>
          </a:xfrm>
          <a:prstGeom prst="rect">
            <a:avLst/>
          </a:prstGeom>
          <a:noFill/>
        </p:spPr>
        <p:txBody>
          <a:bodyPr wrap="none" rtlCol="0">
            <a:spAutoFit/>
          </a:bodyPr>
          <a:lstStyle/>
          <a:p>
            <a:r>
              <a:rPr lang="en-US" sz="2400" b="1" dirty="0">
                <a:solidFill>
                  <a:srgbClr val="FF0000"/>
                </a:solidFill>
                <a:latin typeface="Georgia" pitchFamily="18" charset="0"/>
              </a:rPr>
              <a:t>Appendix-1</a:t>
            </a:r>
          </a:p>
        </p:txBody>
      </p:sp>
    </p:spTree>
    <p:extLst>
      <p:ext uri="{BB962C8B-B14F-4D97-AF65-F5344CB8AC3E}">
        <p14:creationId xmlns:p14="http://schemas.microsoft.com/office/powerpoint/2010/main" val="1286225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aphicFrame>
        <p:nvGraphicFramePr>
          <p:cNvPr id="185346" name="Object 2"/>
          <p:cNvGraphicFramePr>
            <a:graphicFrameLocks noChangeAspect="1"/>
          </p:cNvGraphicFramePr>
          <p:nvPr>
            <p:extLst>
              <p:ext uri="{D42A27DB-BD31-4B8C-83A1-F6EECF244321}">
                <p14:modId xmlns:p14="http://schemas.microsoft.com/office/powerpoint/2010/main" val="1183662666"/>
              </p:ext>
            </p:extLst>
          </p:nvPr>
        </p:nvGraphicFramePr>
        <p:xfrm>
          <a:off x="868363" y="965200"/>
          <a:ext cx="7970837" cy="5080000"/>
        </p:xfrm>
        <a:graphic>
          <a:graphicData uri="http://schemas.openxmlformats.org/presentationml/2006/ole">
            <mc:AlternateContent xmlns:mc="http://schemas.openxmlformats.org/markup-compatibility/2006">
              <mc:Choice xmlns:v="urn:schemas-microsoft-com:vml" Requires="v">
                <p:oleObj name="Equation" r:id="rId2" imgW="4000500" imgH="2540000" progId="Equation.3">
                  <p:embed/>
                </p:oleObj>
              </mc:Choice>
              <mc:Fallback>
                <p:oleObj name="Equation" r:id="rId2" imgW="4000500" imgH="2540000" progId="Equation.3">
                  <p:embed/>
                  <p:pic>
                    <p:nvPicPr>
                      <p:cNvPr id="0" name="Picture 6"/>
                      <p:cNvPicPr>
                        <a:picLocks noChangeAspect="1" noChangeArrowheads="1"/>
                      </p:cNvPicPr>
                      <p:nvPr/>
                    </p:nvPicPr>
                    <p:blipFill>
                      <a:blip r:embed="rId3"/>
                      <a:srcRect/>
                      <a:stretch>
                        <a:fillRect/>
                      </a:stretch>
                    </p:blipFill>
                    <p:spPr bwMode="auto">
                      <a:xfrm>
                        <a:off x="868363" y="965200"/>
                        <a:ext cx="7970837" cy="5080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Separation to Relative Frame</a:t>
            </a:r>
          </a:p>
        </p:txBody>
      </p:sp>
      <p:graphicFrame>
        <p:nvGraphicFramePr>
          <p:cNvPr id="187395" name="Object 2"/>
          <p:cNvGraphicFramePr>
            <a:graphicFrameLocks noChangeAspect="1"/>
          </p:cNvGraphicFramePr>
          <p:nvPr>
            <p:extLst>
              <p:ext uri="{D42A27DB-BD31-4B8C-83A1-F6EECF244321}">
                <p14:modId xmlns:p14="http://schemas.microsoft.com/office/powerpoint/2010/main" val="2468079502"/>
              </p:ext>
            </p:extLst>
          </p:nvPr>
        </p:nvGraphicFramePr>
        <p:xfrm>
          <a:off x="7267575" y="1298575"/>
          <a:ext cx="1189038" cy="3327400"/>
        </p:xfrm>
        <a:graphic>
          <a:graphicData uri="http://schemas.openxmlformats.org/presentationml/2006/ole">
            <mc:AlternateContent xmlns:mc="http://schemas.openxmlformats.org/markup-compatibility/2006">
              <mc:Choice xmlns:v="urn:schemas-microsoft-com:vml" Requires="v">
                <p:oleObj name="Equation" r:id="rId4" imgW="596900" imgH="1663700" progId="Equation.3">
                  <p:embed/>
                </p:oleObj>
              </mc:Choice>
              <mc:Fallback>
                <p:oleObj name="Equation" r:id="rId4" imgW="596900" imgH="1663700" progId="Equation.3">
                  <p:embed/>
                  <p:pic>
                    <p:nvPicPr>
                      <p:cNvPr id="0" name="Picture 7"/>
                      <p:cNvPicPr>
                        <a:picLocks noChangeAspect="1" noChangeArrowheads="1"/>
                      </p:cNvPicPr>
                      <p:nvPr/>
                    </p:nvPicPr>
                    <p:blipFill>
                      <a:blip r:embed="rId5"/>
                      <a:srcRect/>
                      <a:stretch>
                        <a:fillRect/>
                      </a:stretch>
                    </p:blipFill>
                    <p:spPr bwMode="auto">
                      <a:xfrm>
                        <a:off x="7267575" y="1298575"/>
                        <a:ext cx="1189038" cy="3327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TextBox 5"/>
          <p:cNvSpPr txBox="1"/>
          <p:nvPr/>
        </p:nvSpPr>
        <p:spPr>
          <a:xfrm rot="-5400000">
            <a:off x="-702915" y="3191608"/>
            <a:ext cx="1972015" cy="461665"/>
          </a:xfrm>
          <a:prstGeom prst="rect">
            <a:avLst/>
          </a:prstGeom>
          <a:noFill/>
        </p:spPr>
        <p:txBody>
          <a:bodyPr wrap="none" rtlCol="0">
            <a:spAutoFit/>
          </a:bodyPr>
          <a:lstStyle/>
          <a:p>
            <a:r>
              <a:rPr lang="en-US" sz="2400" b="1" dirty="0">
                <a:solidFill>
                  <a:srgbClr val="FF0000"/>
                </a:solidFill>
                <a:latin typeface="Georgia" pitchFamily="18" charset="0"/>
              </a:rPr>
              <a:t>Appendix-1</a:t>
            </a:r>
          </a:p>
        </p:txBody>
      </p:sp>
    </p:spTree>
    <p:extLst>
      <p:ext uri="{BB962C8B-B14F-4D97-AF65-F5344CB8AC3E}">
        <p14:creationId xmlns:p14="http://schemas.microsoft.com/office/powerpoint/2010/main" val="30026097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aphicFrame>
        <p:nvGraphicFramePr>
          <p:cNvPr id="185346" name="Object 2"/>
          <p:cNvGraphicFramePr>
            <a:graphicFrameLocks noChangeAspect="1"/>
          </p:cNvGraphicFramePr>
          <p:nvPr>
            <p:extLst>
              <p:ext uri="{D42A27DB-BD31-4B8C-83A1-F6EECF244321}">
                <p14:modId xmlns:p14="http://schemas.microsoft.com/office/powerpoint/2010/main" val="2757852431"/>
              </p:ext>
            </p:extLst>
          </p:nvPr>
        </p:nvGraphicFramePr>
        <p:xfrm>
          <a:off x="952500" y="930275"/>
          <a:ext cx="2782888" cy="1905000"/>
        </p:xfrm>
        <a:graphic>
          <a:graphicData uri="http://schemas.openxmlformats.org/presentationml/2006/ole">
            <mc:AlternateContent xmlns:mc="http://schemas.openxmlformats.org/markup-compatibility/2006">
              <mc:Choice xmlns:v="urn:schemas-microsoft-com:vml" Requires="v">
                <p:oleObj name="Equation" r:id="rId2" imgW="1397000" imgH="952500" progId="Equation.3">
                  <p:embed/>
                </p:oleObj>
              </mc:Choice>
              <mc:Fallback>
                <p:oleObj name="Equation" r:id="rId2" imgW="1397000" imgH="952500" progId="Equation.3">
                  <p:embed/>
                  <p:pic>
                    <p:nvPicPr>
                      <p:cNvPr id="0" name="Picture 6"/>
                      <p:cNvPicPr>
                        <a:picLocks noChangeAspect="1" noChangeArrowheads="1"/>
                      </p:cNvPicPr>
                      <p:nvPr/>
                    </p:nvPicPr>
                    <p:blipFill>
                      <a:blip r:embed="rId3"/>
                      <a:srcRect/>
                      <a:stretch>
                        <a:fillRect/>
                      </a:stretch>
                    </p:blipFill>
                    <p:spPr bwMode="auto">
                      <a:xfrm>
                        <a:off x="952500" y="930275"/>
                        <a:ext cx="2782888" cy="190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Separation to Relative Frame</a:t>
            </a:r>
          </a:p>
        </p:txBody>
      </p:sp>
      <p:sp>
        <p:nvSpPr>
          <p:cNvPr id="5" name="Rectangle 4"/>
          <p:cNvSpPr/>
          <p:nvPr/>
        </p:nvSpPr>
        <p:spPr>
          <a:xfrm>
            <a:off x="889000" y="2876550"/>
            <a:ext cx="7734300" cy="1569660"/>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marR="0"/>
            <a:r>
              <a:rPr lang="en-US" sz="2400" dirty="0">
                <a:solidFill>
                  <a:srgbClr val="000000"/>
                </a:solidFill>
                <a:latin typeface="Georgia" pitchFamily="18" charset="0"/>
              </a:rPr>
              <a:t>In the above equation the first term represent the kinetic energy of the center of mass (CM) motion and second term represents the kinetic energy of the relative motion of electron and</a:t>
            </a:r>
            <a:endParaRPr lang="en-US" sz="2400" dirty="0">
              <a:latin typeface="Georgia" pitchFamily="18" charset="0"/>
            </a:endParaRPr>
          </a:p>
        </p:txBody>
      </p:sp>
      <p:graphicFrame>
        <p:nvGraphicFramePr>
          <p:cNvPr id="188419" name="Object 2"/>
          <p:cNvGraphicFramePr>
            <a:graphicFrameLocks noChangeAspect="1"/>
          </p:cNvGraphicFramePr>
          <p:nvPr>
            <p:extLst>
              <p:ext uri="{D42A27DB-BD31-4B8C-83A1-F6EECF244321}">
                <p14:modId xmlns:p14="http://schemas.microsoft.com/office/powerpoint/2010/main" val="205515378"/>
              </p:ext>
            </p:extLst>
          </p:nvPr>
        </p:nvGraphicFramePr>
        <p:xfrm>
          <a:off x="982663" y="4486275"/>
          <a:ext cx="4022725" cy="1828800"/>
        </p:xfrm>
        <a:graphic>
          <a:graphicData uri="http://schemas.openxmlformats.org/presentationml/2006/ole">
            <mc:AlternateContent xmlns:mc="http://schemas.openxmlformats.org/markup-compatibility/2006">
              <mc:Choice xmlns:v="urn:schemas-microsoft-com:vml" Requires="v">
                <p:oleObj name="Equation" r:id="rId4" imgW="2019300" imgH="914400" progId="Equation.3">
                  <p:embed/>
                </p:oleObj>
              </mc:Choice>
              <mc:Fallback>
                <p:oleObj name="Equation" r:id="rId4" imgW="2019300" imgH="914400" progId="Equation.3">
                  <p:embed/>
                  <p:pic>
                    <p:nvPicPr>
                      <p:cNvPr id="0" name="Picture 7"/>
                      <p:cNvPicPr>
                        <a:picLocks noChangeAspect="1" noChangeArrowheads="1"/>
                      </p:cNvPicPr>
                      <p:nvPr/>
                    </p:nvPicPr>
                    <p:blipFill>
                      <a:blip r:embed="rId5"/>
                      <a:srcRect/>
                      <a:stretch>
                        <a:fillRect/>
                      </a:stretch>
                    </p:blipFill>
                    <p:spPr bwMode="auto">
                      <a:xfrm>
                        <a:off x="982663" y="4486275"/>
                        <a:ext cx="4022725" cy="1828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TextBox 6"/>
          <p:cNvSpPr txBox="1"/>
          <p:nvPr/>
        </p:nvSpPr>
        <p:spPr>
          <a:xfrm rot="-5400000">
            <a:off x="-702915" y="3191608"/>
            <a:ext cx="1972015" cy="461665"/>
          </a:xfrm>
          <a:prstGeom prst="rect">
            <a:avLst/>
          </a:prstGeom>
          <a:noFill/>
        </p:spPr>
        <p:txBody>
          <a:bodyPr wrap="none" rtlCol="0">
            <a:spAutoFit/>
          </a:bodyPr>
          <a:lstStyle/>
          <a:p>
            <a:r>
              <a:rPr lang="en-US" sz="2400" b="1" dirty="0">
                <a:solidFill>
                  <a:srgbClr val="FF0000"/>
                </a:solidFill>
                <a:latin typeface="Georgia" pitchFamily="18" charset="0"/>
              </a:rPr>
              <a:t>Appendix-1</a:t>
            </a:r>
          </a:p>
        </p:txBody>
      </p:sp>
    </p:spTree>
    <p:extLst>
      <p:ext uri="{BB962C8B-B14F-4D97-AF65-F5344CB8AC3E}">
        <p14:creationId xmlns:p14="http://schemas.microsoft.com/office/powerpoint/2010/main" val="2456282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92504" y="3200400"/>
            <a:ext cx="8099095" cy="1261884"/>
          </a:xfrm>
          <a:prstGeom prst="rect">
            <a:avLst/>
          </a:prstGeom>
          <a:solidFill>
            <a:srgbClr val="FF0000">
              <a:alpha val="25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endParaRPr lang="en-US" sz="1200" dirty="0">
              <a:solidFill>
                <a:prstClr val="black"/>
              </a:solidFill>
              <a:latin typeface="Georgia" pitchFamily="18" charset="0"/>
            </a:endParaRPr>
          </a:p>
          <a:p>
            <a:r>
              <a:rPr lang="en-US" sz="2400" dirty="0">
                <a:solidFill>
                  <a:prstClr val="black"/>
                </a:solidFill>
                <a:latin typeface="Georgia" pitchFamily="18" charset="0"/>
              </a:rPr>
              <a:t>				         	</a:t>
            </a:r>
            <a:r>
              <a:rPr lang="en-US" sz="2000" dirty="0">
                <a:solidFill>
                  <a:prstClr val="black"/>
                </a:solidFill>
                <a:latin typeface="Georgia" pitchFamily="18" charset="0"/>
              </a:rPr>
              <a:t>Free particle!</a:t>
            </a:r>
          </a:p>
          <a:p>
            <a:r>
              <a:rPr lang="en-US" sz="2000" dirty="0">
                <a:solidFill>
                  <a:prstClr val="black"/>
                </a:solidFill>
                <a:latin typeface="Georgia" pitchFamily="18" charset="0"/>
              </a:rPr>
              <a:t>				         	Kinetic energy of the atom</a:t>
            </a:r>
          </a:p>
          <a:p>
            <a:endParaRPr lang="en-US" sz="2000" dirty="0">
              <a:solidFill>
                <a:prstClr val="black"/>
              </a:solidFill>
              <a:latin typeface="Georgia" pitchFamily="18" charset="0"/>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Separation of CM motion</a:t>
            </a:r>
          </a:p>
        </p:txBody>
      </p:sp>
      <p:graphicFrame>
        <p:nvGraphicFramePr>
          <p:cNvPr id="240649" name="Object 9"/>
          <p:cNvGraphicFramePr>
            <a:graphicFrameLocks noChangeAspect="1"/>
          </p:cNvGraphicFramePr>
          <p:nvPr>
            <p:extLst>
              <p:ext uri="{D42A27DB-BD31-4B8C-83A1-F6EECF244321}">
                <p14:modId xmlns:p14="http://schemas.microsoft.com/office/powerpoint/2010/main" val="1690624212"/>
              </p:ext>
            </p:extLst>
          </p:nvPr>
        </p:nvGraphicFramePr>
        <p:xfrm>
          <a:off x="1116013" y="4560888"/>
          <a:ext cx="1390650" cy="838200"/>
        </p:xfrm>
        <a:graphic>
          <a:graphicData uri="http://schemas.openxmlformats.org/presentationml/2006/ole">
            <mc:AlternateContent xmlns:mc="http://schemas.openxmlformats.org/markup-compatibility/2006">
              <mc:Choice xmlns:v="urn:schemas-microsoft-com:vml" Requires="v">
                <p:oleObj name="Equation" r:id="rId2" imgW="698500" imgH="419100" progId="Equation.3">
                  <p:embed/>
                </p:oleObj>
              </mc:Choice>
              <mc:Fallback>
                <p:oleObj name="Equation" r:id="rId2" imgW="698500" imgH="419100" progId="Equation.3">
                  <p:embed/>
                  <p:pic>
                    <p:nvPicPr>
                      <p:cNvPr id="0" name="Picture 17"/>
                      <p:cNvPicPr>
                        <a:picLocks noChangeAspect="1" noChangeArrowheads="1"/>
                      </p:cNvPicPr>
                      <p:nvPr/>
                    </p:nvPicPr>
                    <p:blipFill>
                      <a:blip r:embed="rId3"/>
                      <a:srcRect/>
                      <a:stretch>
                        <a:fillRect/>
                      </a:stretch>
                    </p:blipFill>
                    <p:spPr bwMode="auto">
                      <a:xfrm>
                        <a:off x="1116013" y="4560888"/>
                        <a:ext cx="139065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40651" name="Object 11"/>
          <p:cNvGraphicFramePr>
            <a:graphicFrameLocks noChangeAspect="1"/>
          </p:cNvGraphicFramePr>
          <p:nvPr>
            <p:extLst>
              <p:ext uri="{D42A27DB-BD31-4B8C-83A1-F6EECF244321}">
                <p14:modId xmlns:p14="http://schemas.microsoft.com/office/powerpoint/2010/main" val="503900014"/>
              </p:ext>
            </p:extLst>
          </p:nvPr>
        </p:nvGraphicFramePr>
        <p:xfrm>
          <a:off x="1019175" y="2187575"/>
          <a:ext cx="1770063" cy="508000"/>
        </p:xfrm>
        <a:graphic>
          <a:graphicData uri="http://schemas.openxmlformats.org/presentationml/2006/ole">
            <mc:AlternateContent xmlns:mc="http://schemas.openxmlformats.org/markup-compatibility/2006">
              <mc:Choice xmlns:v="urn:schemas-microsoft-com:vml" Requires="v">
                <p:oleObj name="Equation" r:id="rId4" imgW="889000" imgH="254000" progId="Equation.3">
                  <p:embed/>
                </p:oleObj>
              </mc:Choice>
              <mc:Fallback>
                <p:oleObj name="Equation" r:id="rId4" imgW="889000" imgH="254000" progId="Equation.3">
                  <p:embed/>
                  <p:pic>
                    <p:nvPicPr>
                      <p:cNvPr id="0" name="Picture 19"/>
                      <p:cNvPicPr>
                        <a:picLocks noChangeAspect="1" noChangeArrowheads="1"/>
                      </p:cNvPicPr>
                      <p:nvPr/>
                    </p:nvPicPr>
                    <p:blipFill>
                      <a:blip r:embed="rId5"/>
                      <a:srcRect/>
                      <a:stretch>
                        <a:fillRect/>
                      </a:stretch>
                    </p:blipFill>
                    <p:spPr bwMode="auto">
                      <a:xfrm>
                        <a:off x="1019175" y="2187575"/>
                        <a:ext cx="1770063"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40652" name="Object 12"/>
          <p:cNvGraphicFramePr>
            <a:graphicFrameLocks noChangeAspect="1"/>
          </p:cNvGraphicFramePr>
          <p:nvPr>
            <p:extLst>
              <p:ext uri="{D42A27DB-BD31-4B8C-83A1-F6EECF244321}">
                <p14:modId xmlns:p14="http://schemas.microsoft.com/office/powerpoint/2010/main" val="3704889230"/>
              </p:ext>
            </p:extLst>
          </p:nvPr>
        </p:nvGraphicFramePr>
        <p:xfrm>
          <a:off x="6388100" y="2184400"/>
          <a:ext cx="1971675" cy="508000"/>
        </p:xfrm>
        <a:graphic>
          <a:graphicData uri="http://schemas.openxmlformats.org/presentationml/2006/ole">
            <mc:AlternateContent xmlns:mc="http://schemas.openxmlformats.org/markup-compatibility/2006">
              <mc:Choice xmlns:v="urn:schemas-microsoft-com:vml" Requires="v">
                <p:oleObj name="Equation" r:id="rId6" imgW="990600" imgH="254000" progId="Equation.3">
                  <p:embed/>
                </p:oleObj>
              </mc:Choice>
              <mc:Fallback>
                <p:oleObj name="Equation" r:id="rId6" imgW="990600" imgH="254000" progId="Equation.3">
                  <p:embed/>
                  <p:pic>
                    <p:nvPicPr>
                      <p:cNvPr id="0" name="Picture 20"/>
                      <p:cNvPicPr>
                        <a:picLocks noChangeAspect="1" noChangeArrowheads="1"/>
                      </p:cNvPicPr>
                      <p:nvPr/>
                    </p:nvPicPr>
                    <p:blipFill>
                      <a:blip r:embed="rId7"/>
                      <a:srcRect/>
                      <a:stretch>
                        <a:fillRect/>
                      </a:stretch>
                    </p:blipFill>
                    <p:spPr bwMode="auto">
                      <a:xfrm>
                        <a:off x="6388100" y="2184400"/>
                        <a:ext cx="1971675"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7" name="Rectangular Callout 16"/>
          <p:cNvSpPr/>
          <p:nvPr/>
        </p:nvSpPr>
        <p:spPr>
          <a:xfrm>
            <a:off x="1028654" y="1075526"/>
            <a:ext cx="1257346" cy="753274"/>
          </a:xfrm>
          <a:prstGeom prst="wedgeRectCallout">
            <a:avLst>
              <a:gd name="adj1" fmla="val -3697"/>
              <a:gd name="adj2" fmla="val 122718"/>
            </a:avLst>
          </a:prstGeom>
          <a:solidFill>
            <a:srgbClr val="FF0000">
              <a:alpha val="25000"/>
            </a:srgbClr>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ular Callout 17"/>
          <p:cNvSpPr/>
          <p:nvPr/>
        </p:nvSpPr>
        <p:spPr>
          <a:xfrm flipH="1">
            <a:off x="2362200" y="1106366"/>
            <a:ext cx="2057400" cy="753274"/>
          </a:xfrm>
          <a:prstGeom prst="wedgeRectCallout">
            <a:avLst>
              <a:gd name="adj1" fmla="val 41498"/>
              <a:gd name="adj2" fmla="val 122718"/>
            </a:avLst>
          </a:prstGeom>
          <a:solidFill>
            <a:srgbClr val="0000FF">
              <a:alpha val="25000"/>
            </a:srgbClr>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ounded Rectangle 12"/>
          <p:cNvSpPr/>
          <p:nvPr/>
        </p:nvSpPr>
        <p:spPr>
          <a:xfrm>
            <a:off x="5181600" y="2209800"/>
            <a:ext cx="457200" cy="609600"/>
          </a:xfrm>
          <a:prstGeom prst="roundRect">
            <a:avLst/>
          </a:prstGeom>
          <a:solidFill>
            <a:srgbClr val="0000FF">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4648200" y="2209800"/>
            <a:ext cx="457200" cy="609600"/>
          </a:xfrm>
          <a:prstGeom prst="roundRect">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8001000" y="2209800"/>
            <a:ext cx="457200" cy="609600"/>
          </a:xfrm>
          <a:prstGeom prst="roundRect">
            <a:avLst/>
          </a:prstGeom>
          <a:solidFill>
            <a:srgbClr val="0000FF">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7315200" y="2209800"/>
            <a:ext cx="457200" cy="609600"/>
          </a:xfrm>
          <a:prstGeom prst="roundRect">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40650" name="Object 10"/>
          <p:cNvGraphicFramePr>
            <a:graphicFrameLocks noChangeAspect="1"/>
          </p:cNvGraphicFramePr>
          <p:nvPr>
            <p:extLst>
              <p:ext uri="{D42A27DB-BD31-4B8C-83A1-F6EECF244321}">
                <p14:modId xmlns:p14="http://schemas.microsoft.com/office/powerpoint/2010/main" val="3118472754"/>
              </p:ext>
            </p:extLst>
          </p:nvPr>
        </p:nvGraphicFramePr>
        <p:xfrm>
          <a:off x="3611563" y="2187575"/>
          <a:ext cx="1920875" cy="508000"/>
        </p:xfrm>
        <a:graphic>
          <a:graphicData uri="http://schemas.openxmlformats.org/presentationml/2006/ole">
            <mc:AlternateContent xmlns:mc="http://schemas.openxmlformats.org/markup-compatibility/2006">
              <mc:Choice xmlns:v="urn:schemas-microsoft-com:vml" Requires="v">
                <p:oleObj name="Equation" r:id="rId8" imgW="965200" imgH="254000" progId="Equation.3">
                  <p:embed/>
                </p:oleObj>
              </mc:Choice>
              <mc:Fallback>
                <p:oleObj name="Equation" r:id="rId8" imgW="965200" imgH="254000" progId="Equation.3">
                  <p:embed/>
                  <p:pic>
                    <p:nvPicPr>
                      <p:cNvPr id="0" name="Picture 18"/>
                      <p:cNvPicPr>
                        <a:picLocks noChangeAspect="1" noChangeArrowheads="1"/>
                      </p:cNvPicPr>
                      <p:nvPr/>
                    </p:nvPicPr>
                    <p:blipFill>
                      <a:blip r:embed="rId9"/>
                      <a:srcRect/>
                      <a:stretch>
                        <a:fillRect/>
                      </a:stretch>
                    </p:blipFill>
                    <p:spPr bwMode="auto">
                      <a:xfrm>
                        <a:off x="3611563" y="2187575"/>
                        <a:ext cx="1920875"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40653" name="Object 5"/>
          <p:cNvGraphicFramePr>
            <a:graphicFrameLocks noChangeAspect="1"/>
          </p:cNvGraphicFramePr>
          <p:nvPr>
            <p:extLst>
              <p:ext uri="{D42A27DB-BD31-4B8C-83A1-F6EECF244321}">
                <p14:modId xmlns:p14="http://schemas.microsoft.com/office/powerpoint/2010/main" val="1338711825"/>
              </p:ext>
            </p:extLst>
          </p:nvPr>
        </p:nvGraphicFramePr>
        <p:xfrm>
          <a:off x="1022350" y="1022350"/>
          <a:ext cx="5973763" cy="990600"/>
        </p:xfrm>
        <a:graphic>
          <a:graphicData uri="http://schemas.openxmlformats.org/presentationml/2006/ole">
            <mc:AlternateContent xmlns:mc="http://schemas.openxmlformats.org/markup-compatibility/2006">
              <mc:Choice xmlns:v="urn:schemas-microsoft-com:vml" Requires="v">
                <p:oleObj name="Equation" r:id="rId10" imgW="2997200" imgH="495300" progId="Equation.3">
                  <p:embed/>
                </p:oleObj>
              </mc:Choice>
              <mc:Fallback>
                <p:oleObj name="Equation" r:id="rId10" imgW="2997200" imgH="495300" progId="Equation.3">
                  <p:embed/>
                  <p:pic>
                    <p:nvPicPr>
                      <p:cNvPr id="0" name="Picture 21"/>
                      <p:cNvPicPr>
                        <a:picLocks noChangeAspect="1" noChangeArrowheads="1"/>
                      </p:cNvPicPr>
                      <p:nvPr/>
                    </p:nvPicPr>
                    <p:blipFill>
                      <a:blip r:embed="rId11"/>
                      <a:srcRect/>
                      <a:stretch>
                        <a:fillRect/>
                      </a:stretch>
                    </p:blipFill>
                    <p:spPr bwMode="auto">
                      <a:xfrm>
                        <a:off x="1022350" y="1022350"/>
                        <a:ext cx="5973763" cy="99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90474" name="Object 10"/>
          <p:cNvGraphicFramePr>
            <a:graphicFrameLocks noChangeAspect="1"/>
          </p:cNvGraphicFramePr>
          <p:nvPr>
            <p:extLst>
              <p:ext uri="{D42A27DB-BD31-4B8C-83A1-F6EECF244321}">
                <p14:modId xmlns:p14="http://schemas.microsoft.com/office/powerpoint/2010/main" val="4015115871"/>
              </p:ext>
            </p:extLst>
          </p:nvPr>
        </p:nvGraphicFramePr>
        <p:xfrm>
          <a:off x="965200" y="3358972"/>
          <a:ext cx="4094163" cy="990600"/>
        </p:xfrm>
        <a:graphic>
          <a:graphicData uri="http://schemas.openxmlformats.org/presentationml/2006/ole">
            <mc:AlternateContent xmlns:mc="http://schemas.openxmlformats.org/markup-compatibility/2006">
              <mc:Choice xmlns:v="urn:schemas-microsoft-com:vml" Requires="v">
                <p:oleObj name="Equation" r:id="rId12" imgW="2057400" imgH="495300" progId="Equation.3">
                  <p:embed/>
                </p:oleObj>
              </mc:Choice>
              <mc:Fallback>
                <p:oleObj name="Equation" r:id="rId12" imgW="2057400" imgH="495300" progId="Equation.3">
                  <p:embed/>
                  <p:pic>
                    <p:nvPicPr>
                      <p:cNvPr id="0" name="Picture 16"/>
                      <p:cNvPicPr>
                        <a:picLocks noChangeAspect="1" noChangeArrowheads="1"/>
                      </p:cNvPicPr>
                      <p:nvPr/>
                    </p:nvPicPr>
                    <p:blipFill>
                      <a:blip r:embed="rId13"/>
                      <a:srcRect/>
                      <a:stretch>
                        <a:fillRect/>
                      </a:stretch>
                    </p:blipFill>
                    <p:spPr bwMode="auto">
                      <a:xfrm>
                        <a:off x="965200" y="3358972"/>
                        <a:ext cx="4094163" cy="99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127455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Electronic Hamiltonian</a:t>
            </a:r>
          </a:p>
        </p:txBody>
      </p:sp>
      <p:graphicFrame>
        <p:nvGraphicFramePr>
          <p:cNvPr id="242693" name="Object 11"/>
          <p:cNvGraphicFramePr>
            <a:graphicFrameLocks noChangeAspect="1"/>
          </p:cNvGraphicFramePr>
          <p:nvPr>
            <p:extLst>
              <p:ext uri="{D42A27DB-BD31-4B8C-83A1-F6EECF244321}">
                <p14:modId xmlns:p14="http://schemas.microsoft.com/office/powerpoint/2010/main" val="3073166826"/>
              </p:ext>
            </p:extLst>
          </p:nvPr>
        </p:nvGraphicFramePr>
        <p:xfrm>
          <a:off x="1014413" y="762000"/>
          <a:ext cx="4776787" cy="1397000"/>
        </p:xfrm>
        <a:graphic>
          <a:graphicData uri="http://schemas.openxmlformats.org/presentationml/2006/ole">
            <mc:AlternateContent xmlns:mc="http://schemas.openxmlformats.org/markup-compatibility/2006">
              <mc:Choice xmlns:v="urn:schemas-microsoft-com:vml" Requires="v">
                <p:oleObj name="Equation" r:id="rId2" imgW="2400300" imgH="698500" progId="Equation.3">
                  <p:embed/>
                </p:oleObj>
              </mc:Choice>
              <mc:Fallback>
                <p:oleObj name="Equation" r:id="rId2" imgW="2400300" imgH="698500" progId="Equation.3">
                  <p:embed/>
                  <p:pic>
                    <p:nvPicPr>
                      <p:cNvPr id="0" name="Picture 10"/>
                      <p:cNvPicPr>
                        <a:picLocks noChangeAspect="1" noChangeArrowheads="1"/>
                      </p:cNvPicPr>
                      <p:nvPr/>
                    </p:nvPicPr>
                    <p:blipFill>
                      <a:blip r:embed="rId3"/>
                      <a:srcRect/>
                      <a:stretch>
                        <a:fillRect/>
                      </a:stretch>
                    </p:blipFill>
                    <p:spPr bwMode="auto">
                      <a:xfrm>
                        <a:off x="1014413" y="762000"/>
                        <a:ext cx="4776787" cy="1397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838200" y="762000"/>
            <a:ext cx="5334000" cy="1066800"/>
          </a:xfrm>
          <a:prstGeom prst="rect">
            <a:avLst/>
          </a:prstGeom>
          <a:solidFill>
            <a:srgbClr val="3366F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ular Callout 3"/>
          <p:cNvSpPr/>
          <p:nvPr/>
        </p:nvSpPr>
        <p:spPr>
          <a:xfrm flipV="1">
            <a:off x="914400" y="3200400"/>
            <a:ext cx="1752600" cy="914400"/>
          </a:xfrm>
          <a:prstGeom prst="wedgeRectCallout">
            <a:avLst>
              <a:gd name="adj1" fmla="val 72259"/>
              <a:gd name="adj2" fmla="val 247184"/>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90475" name="Object 11"/>
          <p:cNvGraphicFramePr>
            <a:graphicFrameLocks noChangeAspect="1"/>
          </p:cNvGraphicFramePr>
          <p:nvPr>
            <p:extLst>
              <p:ext uri="{D42A27DB-BD31-4B8C-83A1-F6EECF244321}">
                <p14:modId xmlns:p14="http://schemas.microsoft.com/office/powerpoint/2010/main" val="4122144257"/>
              </p:ext>
            </p:extLst>
          </p:nvPr>
        </p:nvGraphicFramePr>
        <p:xfrm>
          <a:off x="152401" y="3200400"/>
          <a:ext cx="8991600" cy="1193800"/>
        </p:xfrm>
        <a:graphic>
          <a:graphicData uri="http://schemas.openxmlformats.org/presentationml/2006/ole">
            <mc:AlternateContent xmlns:mc="http://schemas.openxmlformats.org/markup-compatibility/2006">
              <mc:Choice xmlns:v="urn:schemas-microsoft-com:vml" Requires="v">
                <p:oleObj name="Equation" r:id="rId4" imgW="4826000" imgH="596900" progId="Equation.3">
                  <p:embed/>
                </p:oleObj>
              </mc:Choice>
              <mc:Fallback>
                <p:oleObj name="Equation" r:id="rId4" imgW="4826000" imgH="596900" progId="Equation.3">
                  <p:embed/>
                  <p:pic>
                    <p:nvPicPr>
                      <p:cNvPr id="0" name="Picture 8"/>
                      <p:cNvPicPr>
                        <a:picLocks noChangeAspect="1" noChangeArrowheads="1"/>
                      </p:cNvPicPr>
                      <p:nvPr/>
                    </p:nvPicPr>
                    <p:blipFill>
                      <a:blip r:embed="rId5"/>
                      <a:srcRect/>
                      <a:stretch>
                        <a:fillRect/>
                      </a:stretch>
                    </p:blipFill>
                    <p:spPr bwMode="auto">
                      <a:xfrm>
                        <a:off x="152401" y="3200400"/>
                        <a:ext cx="8991600" cy="1193800"/>
                      </a:xfrm>
                      <a:prstGeom prst="rect">
                        <a:avLst/>
                      </a:prstGeom>
                      <a:noFill/>
                      <a:ln>
                        <a:noFill/>
                      </a:ln>
                      <a:effectLst/>
                    </p:spPr>
                  </p:pic>
                </p:oleObj>
              </mc:Fallback>
            </mc:AlternateContent>
          </a:graphicData>
        </a:graphic>
      </p:graphicFrame>
      <p:sp>
        <p:nvSpPr>
          <p:cNvPr id="11" name="Rectangular Callout 10"/>
          <p:cNvSpPr/>
          <p:nvPr/>
        </p:nvSpPr>
        <p:spPr>
          <a:xfrm flipV="1">
            <a:off x="4267200" y="3713120"/>
            <a:ext cx="1752600" cy="914400"/>
          </a:xfrm>
          <a:prstGeom prst="wedgeRectCallout">
            <a:avLst>
              <a:gd name="adj1" fmla="val -74992"/>
              <a:gd name="adj2" fmla="val 288553"/>
            </a:avLst>
          </a:prstGeom>
          <a:solidFill>
            <a:srgbClr val="008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239000" y="3429000"/>
            <a:ext cx="1905000" cy="990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graphicFrame>
        <p:nvGraphicFramePr>
          <p:cNvPr id="6" name="Object 5"/>
          <p:cNvGraphicFramePr>
            <a:graphicFrameLocks noChangeAspect="1"/>
          </p:cNvGraphicFramePr>
          <p:nvPr>
            <p:extLst>
              <p:ext uri="{D42A27DB-BD31-4B8C-83A1-F6EECF244321}">
                <p14:modId xmlns:p14="http://schemas.microsoft.com/office/powerpoint/2010/main" val="1524573133"/>
              </p:ext>
            </p:extLst>
          </p:nvPr>
        </p:nvGraphicFramePr>
        <p:xfrm>
          <a:off x="5486400" y="2286000"/>
          <a:ext cx="2424430" cy="584200"/>
        </p:xfrm>
        <a:graphic>
          <a:graphicData uri="http://schemas.openxmlformats.org/presentationml/2006/ole">
            <mc:AlternateContent xmlns:mc="http://schemas.openxmlformats.org/markup-compatibility/2006">
              <mc:Choice xmlns:v="urn:schemas-microsoft-com:vml" Requires="v">
                <p:oleObj name="Equation" r:id="rId6" imgW="1054100" imgH="254000" progId="Equation.3">
                  <p:embed/>
                </p:oleObj>
              </mc:Choice>
              <mc:Fallback>
                <p:oleObj name="Equation" r:id="rId6" imgW="1054100" imgH="254000" progId="Equation.3">
                  <p:embed/>
                  <p:pic>
                    <p:nvPicPr>
                      <p:cNvPr id="0" name=""/>
                      <p:cNvPicPr/>
                      <p:nvPr/>
                    </p:nvPicPr>
                    <p:blipFill>
                      <a:blip r:embed="rId7"/>
                      <a:stretch>
                        <a:fillRect/>
                      </a:stretch>
                    </p:blipFill>
                    <p:spPr>
                      <a:xfrm>
                        <a:off x="5486400" y="2286000"/>
                        <a:ext cx="2424430" cy="584200"/>
                      </a:xfrm>
                      <a:prstGeom prst="rect">
                        <a:avLst/>
                      </a:prstGeom>
                    </p:spPr>
                  </p:pic>
                </p:oleObj>
              </mc:Fallback>
            </mc:AlternateContent>
          </a:graphicData>
        </a:graphic>
      </p:graphicFrame>
    </p:spTree>
    <p:extLst>
      <p:ext uri="{BB962C8B-B14F-4D97-AF65-F5344CB8AC3E}">
        <p14:creationId xmlns:p14="http://schemas.microsoft.com/office/powerpoint/2010/main" val="413222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Electronic Hamiltonian</a:t>
            </a:r>
          </a:p>
        </p:txBody>
      </p:sp>
      <p:sp>
        <p:nvSpPr>
          <p:cNvPr id="9" name="Rectangle 8"/>
          <p:cNvSpPr/>
          <p:nvPr/>
        </p:nvSpPr>
        <p:spPr>
          <a:xfrm>
            <a:off x="214312" y="5362575"/>
            <a:ext cx="8715375" cy="830997"/>
          </a:xfrm>
          <a:prstGeom prst="rect">
            <a:avLst/>
          </a:prstGeom>
          <a:solidFill>
            <a:srgbClr val="9BBB59">
              <a:alpha val="25000"/>
            </a:srgb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rPr>
              <a:t>Not possible to separate out into three different co-ordinates. Need a new co-ordinate system</a:t>
            </a:r>
          </a:p>
        </p:txBody>
      </p:sp>
      <p:graphicFrame>
        <p:nvGraphicFramePr>
          <p:cNvPr id="242693" name="Object 11"/>
          <p:cNvGraphicFramePr>
            <a:graphicFrameLocks noChangeAspect="1"/>
          </p:cNvGraphicFramePr>
          <p:nvPr>
            <p:extLst>
              <p:ext uri="{D42A27DB-BD31-4B8C-83A1-F6EECF244321}">
                <p14:modId xmlns:p14="http://schemas.microsoft.com/office/powerpoint/2010/main" val="891549616"/>
              </p:ext>
            </p:extLst>
          </p:nvPr>
        </p:nvGraphicFramePr>
        <p:xfrm>
          <a:off x="1014413" y="762000"/>
          <a:ext cx="4776787" cy="1397000"/>
        </p:xfrm>
        <a:graphic>
          <a:graphicData uri="http://schemas.openxmlformats.org/presentationml/2006/ole">
            <mc:AlternateContent xmlns:mc="http://schemas.openxmlformats.org/markup-compatibility/2006">
              <mc:Choice xmlns:v="urn:schemas-microsoft-com:vml" Requires="v">
                <p:oleObj name="Equation" r:id="rId2" imgW="2400300" imgH="698500" progId="Equation.3">
                  <p:embed/>
                </p:oleObj>
              </mc:Choice>
              <mc:Fallback>
                <p:oleObj name="Equation" r:id="rId2" imgW="2400300" imgH="698500" progId="Equation.3">
                  <p:embed/>
                  <p:pic>
                    <p:nvPicPr>
                      <p:cNvPr id="0" name=""/>
                      <p:cNvPicPr>
                        <a:picLocks noChangeAspect="1" noChangeArrowheads="1"/>
                      </p:cNvPicPr>
                      <p:nvPr/>
                    </p:nvPicPr>
                    <p:blipFill>
                      <a:blip r:embed="rId3"/>
                      <a:srcRect/>
                      <a:stretch>
                        <a:fillRect/>
                      </a:stretch>
                    </p:blipFill>
                    <p:spPr bwMode="auto">
                      <a:xfrm>
                        <a:off x="1014413" y="762000"/>
                        <a:ext cx="4776787" cy="1397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838200" y="762000"/>
            <a:ext cx="5334000" cy="1066800"/>
          </a:xfrm>
          <a:prstGeom prst="rect">
            <a:avLst/>
          </a:prstGeom>
          <a:solidFill>
            <a:srgbClr val="3366F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ular Callout 3"/>
          <p:cNvSpPr/>
          <p:nvPr/>
        </p:nvSpPr>
        <p:spPr>
          <a:xfrm flipV="1">
            <a:off x="914400" y="3200400"/>
            <a:ext cx="1752600" cy="914400"/>
          </a:xfrm>
          <a:prstGeom prst="wedgeRectCallout">
            <a:avLst>
              <a:gd name="adj1" fmla="val 72259"/>
              <a:gd name="adj2" fmla="val 247184"/>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90475" name="Object 11"/>
          <p:cNvGraphicFramePr>
            <a:graphicFrameLocks noChangeAspect="1"/>
          </p:cNvGraphicFramePr>
          <p:nvPr>
            <p:extLst>
              <p:ext uri="{D42A27DB-BD31-4B8C-83A1-F6EECF244321}">
                <p14:modId xmlns:p14="http://schemas.microsoft.com/office/powerpoint/2010/main" val="655777900"/>
              </p:ext>
            </p:extLst>
          </p:nvPr>
        </p:nvGraphicFramePr>
        <p:xfrm>
          <a:off x="152401" y="3200400"/>
          <a:ext cx="8991600" cy="1193800"/>
        </p:xfrm>
        <a:graphic>
          <a:graphicData uri="http://schemas.openxmlformats.org/presentationml/2006/ole">
            <mc:AlternateContent xmlns:mc="http://schemas.openxmlformats.org/markup-compatibility/2006">
              <mc:Choice xmlns:v="urn:schemas-microsoft-com:vml" Requires="v">
                <p:oleObj name="Equation" r:id="rId4" imgW="4826000" imgH="596900" progId="Equation.3">
                  <p:embed/>
                </p:oleObj>
              </mc:Choice>
              <mc:Fallback>
                <p:oleObj name="Equation" r:id="rId4" imgW="4826000" imgH="596900" progId="Equation.3">
                  <p:embed/>
                  <p:pic>
                    <p:nvPicPr>
                      <p:cNvPr id="0" name=""/>
                      <p:cNvPicPr>
                        <a:picLocks noChangeAspect="1" noChangeArrowheads="1"/>
                      </p:cNvPicPr>
                      <p:nvPr/>
                    </p:nvPicPr>
                    <p:blipFill>
                      <a:blip r:embed="rId5"/>
                      <a:srcRect/>
                      <a:stretch>
                        <a:fillRect/>
                      </a:stretch>
                    </p:blipFill>
                    <p:spPr bwMode="auto">
                      <a:xfrm>
                        <a:off x="152401" y="3200400"/>
                        <a:ext cx="8991600" cy="1193800"/>
                      </a:xfrm>
                      <a:prstGeom prst="rect">
                        <a:avLst/>
                      </a:prstGeom>
                      <a:noFill/>
                      <a:ln>
                        <a:noFill/>
                      </a:ln>
                      <a:effec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6851584"/>
              </p:ext>
            </p:extLst>
          </p:nvPr>
        </p:nvGraphicFramePr>
        <p:xfrm>
          <a:off x="5486400" y="2286000"/>
          <a:ext cx="2424430" cy="584200"/>
        </p:xfrm>
        <a:graphic>
          <a:graphicData uri="http://schemas.openxmlformats.org/presentationml/2006/ole">
            <mc:AlternateContent xmlns:mc="http://schemas.openxmlformats.org/markup-compatibility/2006">
              <mc:Choice xmlns:v="urn:schemas-microsoft-com:vml" Requires="v">
                <p:oleObj name="Equation" r:id="rId6" imgW="1054100" imgH="254000" progId="Equation.3">
                  <p:embed/>
                </p:oleObj>
              </mc:Choice>
              <mc:Fallback>
                <p:oleObj name="Equation" r:id="rId6" imgW="1054100" imgH="254000" progId="Equation.3">
                  <p:embed/>
                  <p:pic>
                    <p:nvPicPr>
                      <p:cNvPr id="0" name=""/>
                      <p:cNvPicPr/>
                      <p:nvPr/>
                    </p:nvPicPr>
                    <p:blipFill>
                      <a:blip r:embed="rId7"/>
                      <a:stretch>
                        <a:fillRect/>
                      </a:stretch>
                    </p:blipFill>
                    <p:spPr>
                      <a:xfrm>
                        <a:off x="5486400" y="2286000"/>
                        <a:ext cx="2424430" cy="584200"/>
                      </a:xfrm>
                      <a:prstGeom prst="rect">
                        <a:avLst/>
                      </a:prstGeom>
                    </p:spPr>
                  </p:pic>
                </p:oleObj>
              </mc:Fallback>
            </mc:AlternateContent>
          </a:graphicData>
        </a:graphic>
      </p:graphicFrame>
      <p:sp>
        <p:nvSpPr>
          <p:cNvPr id="7" name="Rectangle 6"/>
          <p:cNvSpPr/>
          <p:nvPr/>
        </p:nvSpPr>
        <p:spPr>
          <a:xfrm>
            <a:off x="4267200" y="3733800"/>
            <a:ext cx="1752600" cy="914400"/>
          </a:xfrm>
          <a:prstGeom prst="rect">
            <a:avLst/>
          </a:prstGeom>
          <a:solidFill>
            <a:srgbClr val="008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249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What have we learnt?</a:t>
            </a:r>
          </a:p>
        </p:txBody>
      </p:sp>
      <p:sp>
        <p:nvSpPr>
          <p:cNvPr id="3" name="Down Arrow Callout 2"/>
          <p:cNvSpPr/>
          <p:nvPr/>
        </p:nvSpPr>
        <p:spPr>
          <a:xfrm>
            <a:off x="2245660" y="762000"/>
            <a:ext cx="4648200" cy="1371600"/>
          </a:xfrm>
          <a:prstGeom prst="downArrowCallout">
            <a:avLst/>
          </a:prstGeom>
          <a:solidFill>
            <a:srgbClr val="9BBB59"/>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286000" y="838200"/>
            <a:ext cx="4572000" cy="707886"/>
          </a:xfrm>
          <a:prstGeom prst="rect">
            <a:avLst/>
          </a:prstGeom>
          <a:noFill/>
          <a:ln>
            <a:noFill/>
          </a:ln>
        </p:spPr>
        <p:txBody>
          <a:bodyPr wrap="square">
            <a:spAutoFit/>
          </a:bodyPr>
          <a:lstStyle/>
          <a:p>
            <a:pPr algn="ctr"/>
            <a:r>
              <a:rPr lang="en-US" sz="2000" b="1" dirty="0">
                <a:latin typeface="Georgia" pitchFamily="18" charset="0"/>
              </a:rPr>
              <a:t>Formulate a correct Hamiltonian</a:t>
            </a:r>
          </a:p>
          <a:p>
            <a:pPr algn="ctr"/>
            <a:r>
              <a:rPr lang="en-US" sz="2000" b="1" dirty="0">
                <a:latin typeface="Georgia" pitchFamily="18" charset="0"/>
              </a:rPr>
              <a:t>(energy) Operator H</a:t>
            </a:r>
          </a:p>
        </p:txBody>
      </p:sp>
      <p:sp>
        <p:nvSpPr>
          <p:cNvPr id="5" name="Down Arrow Callout 4"/>
          <p:cNvSpPr/>
          <p:nvPr/>
        </p:nvSpPr>
        <p:spPr>
          <a:xfrm>
            <a:off x="2223245" y="2133600"/>
            <a:ext cx="4648200" cy="1371600"/>
          </a:xfrm>
          <a:prstGeom prst="downArrowCallout">
            <a:avLst/>
          </a:prstGeom>
          <a:solidFill>
            <a:srgbClr val="9BBB59"/>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263585" y="2088775"/>
            <a:ext cx="4572000" cy="1015663"/>
          </a:xfrm>
          <a:prstGeom prst="rect">
            <a:avLst/>
          </a:prstGeom>
          <a:noFill/>
        </p:spPr>
        <p:txBody>
          <a:bodyPr wrap="square">
            <a:spAutoFit/>
          </a:bodyPr>
          <a:lstStyle/>
          <a:p>
            <a:pPr algn="ctr"/>
            <a:r>
              <a:rPr lang="en-US" sz="2000" b="1" dirty="0">
                <a:latin typeface="Georgia" pitchFamily="18" charset="0"/>
              </a:rPr>
              <a:t>Solve TISE </a:t>
            </a:r>
            <a:r>
              <a:rPr lang="en-US" sz="2000" b="1" i="1" dirty="0">
                <a:latin typeface="Georgia" pitchFamily="18" charset="0"/>
              </a:rPr>
              <a:t>H</a:t>
            </a:r>
            <a:r>
              <a:rPr lang="en-US" sz="2000" b="1" i="1" dirty="0">
                <a:latin typeface="Georgia" pitchFamily="18" charset="0"/>
                <a:sym typeface="Symbol"/>
              </a:rPr>
              <a:t></a:t>
            </a:r>
            <a:r>
              <a:rPr lang="en-US" sz="2000" b="1" dirty="0">
                <a:latin typeface="Georgia" pitchFamily="18" charset="0"/>
                <a:sym typeface="Symbol"/>
              </a:rPr>
              <a:t>=</a:t>
            </a:r>
            <a:r>
              <a:rPr lang="en-US" sz="2000" b="1" i="1" dirty="0">
                <a:latin typeface="Georgia" pitchFamily="18" charset="0"/>
                <a:sym typeface="Symbol"/>
              </a:rPr>
              <a:t>E  </a:t>
            </a:r>
          </a:p>
          <a:p>
            <a:pPr algn="ctr"/>
            <a:r>
              <a:rPr lang="en-US" sz="2000" b="1" dirty="0">
                <a:latin typeface="Georgia" pitchFamily="18" charset="0"/>
                <a:sym typeface="Symbol"/>
              </a:rPr>
              <a:t>by separation of variables and intelligent trial wavefunction</a:t>
            </a:r>
            <a:endParaRPr lang="en-US" sz="2000" b="1" dirty="0">
              <a:latin typeface="Georgia" pitchFamily="18" charset="0"/>
            </a:endParaRPr>
          </a:p>
        </p:txBody>
      </p:sp>
      <p:sp>
        <p:nvSpPr>
          <p:cNvPr id="7" name="Down Arrow Callout 6"/>
          <p:cNvSpPr/>
          <p:nvPr/>
        </p:nvSpPr>
        <p:spPr>
          <a:xfrm>
            <a:off x="2209800" y="3541060"/>
            <a:ext cx="4648200" cy="1371600"/>
          </a:xfrm>
          <a:prstGeom prst="downArrowCallout">
            <a:avLst/>
          </a:prstGeom>
          <a:solidFill>
            <a:srgbClr val="9BBB59"/>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50140" y="3496235"/>
            <a:ext cx="4572000" cy="1015663"/>
          </a:xfrm>
          <a:prstGeom prst="rect">
            <a:avLst/>
          </a:prstGeom>
          <a:noFill/>
        </p:spPr>
        <p:txBody>
          <a:bodyPr wrap="square">
            <a:spAutoFit/>
          </a:bodyPr>
          <a:lstStyle/>
          <a:p>
            <a:pPr algn="ctr"/>
            <a:r>
              <a:rPr lang="en-US" sz="2000" b="1" dirty="0">
                <a:latin typeface="Georgia" pitchFamily="18" charset="0"/>
              </a:rPr>
              <a:t>Impose boundary conditions for </a:t>
            </a:r>
            <a:r>
              <a:rPr lang="en-US" sz="2000" b="1" dirty="0" err="1">
                <a:latin typeface="Georgia" pitchFamily="18" charset="0"/>
              </a:rPr>
              <a:t>eigenfunctions</a:t>
            </a:r>
            <a:r>
              <a:rPr lang="en-US" sz="2000" b="1" dirty="0">
                <a:latin typeface="Georgia" pitchFamily="18" charset="0"/>
              </a:rPr>
              <a:t> and obtain Quantum numbers</a:t>
            </a:r>
          </a:p>
        </p:txBody>
      </p:sp>
      <p:sp>
        <p:nvSpPr>
          <p:cNvPr id="10" name="Down Arrow Callout 9"/>
          <p:cNvSpPr/>
          <p:nvPr/>
        </p:nvSpPr>
        <p:spPr>
          <a:xfrm>
            <a:off x="2209800" y="4953000"/>
            <a:ext cx="4648200" cy="1371600"/>
          </a:xfrm>
          <a:prstGeom prst="downArrowCallout">
            <a:avLst/>
          </a:prstGeom>
          <a:solidFill>
            <a:srgbClr val="9BBB59"/>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250140" y="4908175"/>
            <a:ext cx="4572000" cy="1015663"/>
          </a:xfrm>
          <a:prstGeom prst="rect">
            <a:avLst/>
          </a:prstGeom>
          <a:noFill/>
        </p:spPr>
        <p:txBody>
          <a:bodyPr wrap="square">
            <a:spAutoFit/>
          </a:bodyPr>
          <a:lstStyle/>
          <a:p>
            <a:pPr algn="ctr"/>
            <a:r>
              <a:rPr lang="en-US" sz="2000" b="1" dirty="0" err="1">
                <a:latin typeface="Georgia" pitchFamily="18" charset="0"/>
              </a:rPr>
              <a:t>Eigenstates</a:t>
            </a:r>
            <a:r>
              <a:rPr lang="en-US" sz="2000" b="1" dirty="0">
                <a:latin typeface="Georgia" pitchFamily="18" charset="0"/>
              </a:rPr>
              <a:t> or </a:t>
            </a:r>
            <a:r>
              <a:rPr lang="en-US" sz="2000" b="1" dirty="0" err="1">
                <a:latin typeface="Georgia" pitchFamily="18" charset="0"/>
              </a:rPr>
              <a:t>Wavefunctions</a:t>
            </a:r>
            <a:r>
              <a:rPr lang="en-US" sz="2000" b="1" dirty="0">
                <a:latin typeface="Georgia" pitchFamily="18" charset="0"/>
              </a:rPr>
              <a:t>: </a:t>
            </a:r>
          </a:p>
          <a:p>
            <a:pPr algn="ctr"/>
            <a:r>
              <a:rPr lang="en-US" sz="2000" b="1" dirty="0">
                <a:latin typeface="Georgia" pitchFamily="18" charset="0"/>
              </a:rPr>
              <a:t>Should be “well behaved” -</a:t>
            </a:r>
          </a:p>
          <a:p>
            <a:pPr algn="ctr"/>
            <a:r>
              <a:rPr lang="en-US" sz="2000" b="1" dirty="0">
                <a:latin typeface="Georgia" pitchFamily="18" charset="0"/>
              </a:rPr>
              <a:t>Normalization of Wavefunction</a:t>
            </a:r>
          </a:p>
        </p:txBody>
      </p:sp>
      <p:sp>
        <p:nvSpPr>
          <p:cNvPr id="14" name="Rectangle 13"/>
          <p:cNvSpPr/>
          <p:nvPr/>
        </p:nvSpPr>
        <p:spPr>
          <a:xfrm>
            <a:off x="2012575" y="6324600"/>
            <a:ext cx="5105400" cy="400110"/>
          </a:xfrm>
          <a:prstGeom prst="rect">
            <a:avLst/>
          </a:prstGeom>
          <a:solidFill>
            <a:srgbClr val="FFC000"/>
          </a:solidFill>
        </p:spPr>
        <p:txBody>
          <a:bodyPr wrap="square">
            <a:spAutoFit/>
          </a:bodyPr>
          <a:lstStyle/>
          <a:p>
            <a:r>
              <a:rPr lang="en-US" sz="2000" b="1" dirty="0">
                <a:latin typeface="Georgia" pitchFamily="18" charset="0"/>
              </a:rPr>
              <a:t>Probabilities and Expectation Values</a:t>
            </a:r>
          </a:p>
        </p:txBody>
      </p:sp>
    </p:spTree>
    <p:extLst>
      <p:ext uri="{BB962C8B-B14F-4D97-AF65-F5344CB8AC3E}">
        <p14:creationId xmlns:p14="http://schemas.microsoft.com/office/powerpoint/2010/main" val="1981818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092677" y="5792351"/>
            <a:ext cx="4972050" cy="830997"/>
          </a:xfrm>
          <a:prstGeom prst="rect">
            <a:avLst/>
          </a:prstGeom>
          <a:solidFill>
            <a:srgbClr val="00B0F0">
              <a:alpha val="50000"/>
            </a:srgbClr>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endParaRPr lang="en-US" sz="2400" dirty="0">
              <a:solidFill>
                <a:prstClr val="black"/>
              </a:solidFill>
              <a:latin typeface="Georgia" pitchFamily="18" charset="0"/>
            </a:endParaRPr>
          </a:p>
          <a:p>
            <a:endParaRPr lang="en-US" sz="2400" dirty="0">
              <a:solidFill>
                <a:prstClr val="black"/>
              </a:solidFill>
              <a:latin typeface="Georgia" pitchFamily="18" charset="0"/>
            </a:endParaRPr>
          </a:p>
        </p:txBody>
      </p:sp>
      <p:sp>
        <p:nvSpPr>
          <p:cNvPr id="15" name="Rectangle 14"/>
          <p:cNvSpPr/>
          <p:nvPr/>
        </p:nvSpPr>
        <p:spPr>
          <a:xfrm>
            <a:off x="3477733" y="1122740"/>
            <a:ext cx="2578100" cy="1569660"/>
          </a:xfrm>
          <a:prstGeom prst="rect">
            <a:avLst/>
          </a:prstGeom>
          <a:solidFill>
            <a:srgbClr val="00B0F0">
              <a:alpha val="50000"/>
            </a:srgbClr>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Spherical Polar Co-ordinates</a:t>
            </a:r>
          </a:p>
        </p:txBody>
      </p:sp>
      <p:graphicFrame>
        <p:nvGraphicFramePr>
          <p:cNvPr id="192516" name="Object 11"/>
          <p:cNvGraphicFramePr>
            <a:graphicFrameLocks noChangeAspect="1"/>
          </p:cNvGraphicFramePr>
          <p:nvPr>
            <p:extLst>
              <p:ext uri="{D42A27DB-BD31-4B8C-83A1-F6EECF244321}">
                <p14:modId xmlns:p14="http://schemas.microsoft.com/office/powerpoint/2010/main" val="940686049"/>
              </p:ext>
            </p:extLst>
          </p:nvPr>
        </p:nvGraphicFramePr>
        <p:xfrm>
          <a:off x="3770313" y="1193800"/>
          <a:ext cx="1973262" cy="1701800"/>
        </p:xfrm>
        <a:graphic>
          <a:graphicData uri="http://schemas.openxmlformats.org/presentationml/2006/ole">
            <mc:AlternateContent xmlns:mc="http://schemas.openxmlformats.org/markup-compatibility/2006">
              <mc:Choice xmlns:v="urn:schemas-microsoft-com:vml" Requires="v">
                <p:oleObj name="Equation" r:id="rId2" imgW="990600" imgH="850900" progId="Equation.3">
                  <p:embed/>
                </p:oleObj>
              </mc:Choice>
              <mc:Fallback>
                <p:oleObj name="Equation" r:id="rId2" imgW="990600" imgH="850900" progId="Equation.3">
                  <p:embed/>
                  <p:pic>
                    <p:nvPicPr>
                      <p:cNvPr id="0" name="Picture 8"/>
                      <p:cNvPicPr>
                        <a:picLocks noChangeAspect="1" noChangeArrowheads="1"/>
                      </p:cNvPicPr>
                      <p:nvPr/>
                    </p:nvPicPr>
                    <p:blipFill>
                      <a:blip r:embed="rId3"/>
                      <a:srcRect/>
                      <a:stretch>
                        <a:fillRect/>
                      </a:stretch>
                    </p:blipFill>
                    <p:spPr bwMode="auto">
                      <a:xfrm>
                        <a:off x="3770313" y="1193800"/>
                        <a:ext cx="1973262" cy="170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92517" name="Object 11"/>
          <p:cNvGraphicFramePr>
            <a:graphicFrameLocks noChangeAspect="1"/>
          </p:cNvGraphicFramePr>
          <p:nvPr>
            <p:extLst>
              <p:ext uri="{D42A27DB-BD31-4B8C-83A1-F6EECF244321}">
                <p14:modId xmlns:p14="http://schemas.microsoft.com/office/powerpoint/2010/main" val="2932905028"/>
              </p:ext>
            </p:extLst>
          </p:nvPr>
        </p:nvGraphicFramePr>
        <p:xfrm>
          <a:off x="7086600" y="3581400"/>
          <a:ext cx="1855788" cy="1863725"/>
        </p:xfrm>
        <a:graphic>
          <a:graphicData uri="http://schemas.openxmlformats.org/presentationml/2006/ole">
            <mc:AlternateContent xmlns:mc="http://schemas.openxmlformats.org/markup-compatibility/2006">
              <mc:Choice xmlns:v="urn:schemas-microsoft-com:vml" Requires="v">
                <p:oleObj name="Equation" r:id="rId4" imgW="1244600" imgH="1244600" progId="Equation.3">
                  <p:embed/>
                </p:oleObj>
              </mc:Choice>
              <mc:Fallback>
                <p:oleObj name="Equation" r:id="rId4" imgW="1244600" imgH="1244600" progId="Equation.3">
                  <p:embed/>
                  <p:pic>
                    <p:nvPicPr>
                      <p:cNvPr id="0" name="Picture 9"/>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7086600" y="3581400"/>
                        <a:ext cx="1855788" cy="1863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92518" name="Object 11"/>
          <p:cNvGraphicFramePr>
            <a:graphicFrameLocks noChangeAspect="1"/>
          </p:cNvGraphicFramePr>
          <p:nvPr>
            <p:extLst>
              <p:ext uri="{D42A27DB-BD31-4B8C-83A1-F6EECF244321}">
                <p14:modId xmlns:p14="http://schemas.microsoft.com/office/powerpoint/2010/main" val="71802983"/>
              </p:ext>
            </p:extLst>
          </p:nvPr>
        </p:nvGraphicFramePr>
        <p:xfrm>
          <a:off x="2133600" y="6007100"/>
          <a:ext cx="4832350" cy="457200"/>
        </p:xfrm>
        <a:graphic>
          <a:graphicData uri="http://schemas.openxmlformats.org/presentationml/2006/ole">
            <mc:AlternateContent xmlns:mc="http://schemas.openxmlformats.org/markup-compatibility/2006">
              <mc:Choice xmlns:v="urn:schemas-microsoft-com:vml" Requires="v">
                <p:oleObj name="Equation" r:id="rId6" imgW="2425700" imgH="228600" progId="Equation.3">
                  <p:embed/>
                </p:oleObj>
              </mc:Choice>
              <mc:Fallback>
                <p:oleObj name="Equation" r:id="rId6" imgW="2425700" imgH="228600" progId="Equation.3">
                  <p:embed/>
                  <p:pic>
                    <p:nvPicPr>
                      <p:cNvPr id="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6007100"/>
                        <a:ext cx="48323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0" name="Picture 9" descr="20100606061901!Spherical_polar_coordinates.PNG"/>
          <p:cNvPicPr>
            <a:picLocks noChangeAspect="1"/>
          </p:cNvPicPr>
          <p:nvPr/>
        </p:nvPicPr>
        <p:blipFill>
          <a:blip r:embed="rId8" cstate="print"/>
          <a:stretch>
            <a:fillRect/>
          </a:stretch>
        </p:blipFill>
        <p:spPr>
          <a:xfrm>
            <a:off x="592614" y="1222057"/>
            <a:ext cx="2690336" cy="2206943"/>
          </a:xfrm>
          <a:prstGeom prst="rect">
            <a:avLst/>
          </a:prstGeom>
        </p:spPr>
      </p:pic>
      <p:pic>
        <p:nvPicPr>
          <p:cNvPr id="12" name="Picture 11" descr="Volume-Element2.jpg"/>
          <p:cNvPicPr>
            <a:picLocks noChangeAspect="1"/>
          </p:cNvPicPr>
          <p:nvPr/>
        </p:nvPicPr>
        <p:blipFill>
          <a:blip r:embed="rId9" cstate="print"/>
          <a:stretch>
            <a:fillRect/>
          </a:stretch>
        </p:blipFill>
        <p:spPr>
          <a:xfrm>
            <a:off x="3352800" y="3429000"/>
            <a:ext cx="2428875" cy="2314575"/>
          </a:xfrm>
          <a:prstGeom prst="rect">
            <a:avLst/>
          </a:prstGeom>
        </p:spPr>
      </p:pic>
      <p:sp>
        <p:nvSpPr>
          <p:cNvPr id="13" name="Rectangle 12"/>
          <p:cNvSpPr/>
          <p:nvPr/>
        </p:nvSpPr>
        <p:spPr>
          <a:xfrm>
            <a:off x="428625" y="3705225"/>
            <a:ext cx="2009775" cy="1569660"/>
          </a:xfrm>
          <a:prstGeom prst="rect">
            <a:avLst/>
          </a:prstGeom>
          <a:solidFill>
            <a:srgbClr val="FF6600">
              <a:alpha val="25000"/>
            </a:srgb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i="1" dirty="0">
                <a:solidFill>
                  <a:prstClr val="black"/>
                </a:solidFill>
                <a:latin typeface="Georgia" pitchFamily="18" charset="0"/>
              </a:rPr>
              <a:t>     r</a:t>
            </a:r>
            <a:r>
              <a:rPr lang="en-US" sz="2400" dirty="0">
                <a:solidFill>
                  <a:prstClr val="black"/>
                </a:solidFill>
                <a:latin typeface="Georgia" pitchFamily="18" charset="0"/>
              </a:rPr>
              <a:t>:0 to ∞</a:t>
            </a:r>
          </a:p>
          <a:p>
            <a:endParaRPr lang="en-US" sz="1200" dirty="0">
              <a:solidFill>
                <a:prstClr val="black"/>
              </a:solidFill>
              <a:latin typeface="Georgia" pitchFamily="18" charset="0"/>
            </a:endParaRPr>
          </a:p>
          <a:p>
            <a:r>
              <a:rPr lang="en-US" sz="2400" dirty="0">
                <a:solidFill>
                  <a:prstClr val="black"/>
                </a:solidFill>
                <a:latin typeface="Georgia" pitchFamily="18" charset="0"/>
                <a:sym typeface="Symbol"/>
              </a:rPr>
              <a:t>     </a:t>
            </a:r>
            <a:r>
              <a:rPr lang="el-GR" sz="2400" dirty="0">
                <a:solidFill>
                  <a:prstClr val="black"/>
                </a:solidFill>
                <a:latin typeface="Georgia" pitchFamily="18" charset="0"/>
                <a:sym typeface="Symbol"/>
              </a:rPr>
              <a:t></a:t>
            </a:r>
            <a:r>
              <a:rPr lang="en-US" sz="2400" dirty="0">
                <a:solidFill>
                  <a:prstClr val="black"/>
                </a:solidFill>
                <a:latin typeface="Georgia" pitchFamily="18" charset="0"/>
                <a:sym typeface="Symbol"/>
              </a:rPr>
              <a:t>: 0 to </a:t>
            </a:r>
          </a:p>
          <a:p>
            <a:endParaRPr lang="en-US" sz="1200" dirty="0">
              <a:solidFill>
                <a:prstClr val="black"/>
              </a:solidFill>
              <a:latin typeface="Georgia" pitchFamily="18" charset="0"/>
              <a:sym typeface="Symbol"/>
            </a:endParaRPr>
          </a:p>
          <a:p>
            <a:r>
              <a:rPr lang="en-US" sz="2400" dirty="0">
                <a:solidFill>
                  <a:prstClr val="black"/>
                </a:solidFill>
                <a:latin typeface="Georgia" pitchFamily="18" charset="0"/>
                <a:sym typeface="Symbol"/>
              </a:rPr>
              <a:t>     </a:t>
            </a:r>
            <a:r>
              <a:rPr lang="el-GR" sz="2400" dirty="0">
                <a:solidFill>
                  <a:prstClr val="black"/>
                </a:solidFill>
                <a:latin typeface="Georgia" pitchFamily="18" charset="0"/>
                <a:sym typeface="Symbol"/>
              </a:rPr>
              <a:t></a:t>
            </a:r>
            <a:r>
              <a:rPr lang="en-US" sz="2400" dirty="0">
                <a:solidFill>
                  <a:prstClr val="black"/>
                </a:solidFill>
                <a:latin typeface="Georgia" pitchFamily="18" charset="0"/>
                <a:sym typeface="Symbol"/>
              </a:rPr>
              <a:t>: 0 to 2</a:t>
            </a:r>
          </a:p>
        </p:txBody>
      </p:sp>
      <p:pic>
        <p:nvPicPr>
          <p:cNvPr id="14" name="Picture 4" descr="http://media.web.britannica.com/eb-media/03/64903-004-1F9F7080.jpg"/>
          <p:cNvPicPr>
            <a:picLocks noChangeAspect="1" noChangeArrowheads="1"/>
          </p:cNvPicPr>
          <p:nvPr/>
        </p:nvPicPr>
        <p:blipFill>
          <a:blip r:embed="rId10"/>
          <a:srcRect/>
          <a:stretch>
            <a:fillRect/>
          </a:stretch>
        </p:blipFill>
        <p:spPr bwMode="auto">
          <a:xfrm>
            <a:off x="6553200" y="685800"/>
            <a:ext cx="2320199" cy="2332640"/>
          </a:xfrm>
          <a:prstGeom prst="rect">
            <a:avLst/>
          </a:prstGeom>
          <a:noFill/>
        </p:spPr>
      </p:pic>
      <p:sp>
        <p:nvSpPr>
          <p:cNvPr id="3" name="Rectangle 2"/>
          <p:cNvSpPr/>
          <p:nvPr/>
        </p:nvSpPr>
        <p:spPr>
          <a:xfrm>
            <a:off x="7086600" y="3505200"/>
            <a:ext cx="1905000" cy="1981200"/>
          </a:xfrm>
          <a:prstGeom prst="rect">
            <a:avLst/>
          </a:prstGeom>
          <a:solidFill>
            <a:srgbClr val="FF6600">
              <a:alpha val="25000"/>
            </a:srgbClr>
          </a:solidFill>
          <a:ln>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3754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Tree>
    <p:extLst>
      <p:ext uri="{BB962C8B-B14F-4D97-AF65-F5344CB8AC3E}">
        <p14:creationId xmlns:p14="http://schemas.microsoft.com/office/powerpoint/2010/main" val="344218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471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838200"/>
            <a:ext cx="8016240" cy="585978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2076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481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160" y="1828800"/>
            <a:ext cx="8244840" cy="363474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75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491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850" y="1066800"/>
            <a:ext cx="7734300" cy="50768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2666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01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763" y="914400"/>
            <a:ext cx="7715250" cy="53244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1586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120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088" y="739575"/>
            <a:ext cx="7743825" cy="5791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6971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22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188" y="933450"/>
            <a:ext cx="7667625" cy="49911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7941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32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2013" y="1914525"/>
            <a:ext cx="7419975" cy="30289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6397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42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8290" y="914400"/>
            <a:ext cx="6027420" cy="557784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3265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Recapitulation: Basics of Quantum Mechanics</a:t>
            </a:r>
          </a:p>
        </p:txBody>
      </p:sp>
      <p:sp>
        <p:nvSpPr>
          <p:cNvPr id="5" name="TextBox 4"/>
          <p:cNvSpPr txBox="1"/>
          <p:nvPr/>
        </p:nvSpPr>
        <p:spPr>
          <a:xfrm>
            <a:off x="914400" y="1066800"/>
            <a:ext cx="7391400" cy="4524315"/>
          </a:xfrm>
          <a:prstGeom prst="rect">
            <a:avLst/>
          </a:prstGeom>
          <a:noFill/>
        </p:spPr>
        <p:txBody>
          <a:bodyPr wrap="square" rtlCol="0">
            <a:spAutoFit/>
          </a:bodyPr>
          <a:lstStyle/>
          <a:p>
            <a:endParaRPr lang="en-US" sz="2400" dirty="0">
              <a:latin typeface="Georgia"/>
              <a:cs typeface="Georgia"/>
            </a:endParaRPr>
          </a:p>
          <a:p>
            <a:pPr marL="342900" indent="-342900">
              <a:buFont typeface="Arial"/>
              <a:buChar char="•"/>
            </a:pPr>
            <a:r>
              <a:rPr lang="en-US" sz="2400" dirty="0">
                <a:latin typeface="Georgia"/>
                <a:cs typeface="Georgia"/>
              </a:rPr>
              <a:t>Schrödinger equation: Classical wave equation for</a:t>
            </a:r>
          </a:p>
          <a:p>
            <a:r>
              <a:rPr lang="en-US" sz="2400" dirty="0">
                <a:latin typeface="Georgia"/>
                <a:cs typeface="Georgia"/>
              </a:rPr>
              <a:t>			         de Broglie waves</a:t>
            </a:r>
          </a:p>
          <a:p>
            <a:endParaRPr lang="en-US" sz="2400" dirty="0">
              <a:latin typeface="Georgia"/>
              <a:cs typeface="Georgia"/>
            </a:endParaRPr>
          </a:p>
          <a:p>
            <a:pPr marL="342900" indent="-342900">
              <a:buFont typeface="Arial"/>
              <a:buChar char="•"/>
            </a:pPr>
            <a:r>
              <a:rPr lang="en-US" sz="2400" dirty="0">
                <a:latin typeface="Georgia"/>
                <a:cs typeface="Georgia"/>
              </a:rPr>
              <a:t>Eigenvalue equation:</a:t>
            </a:r>
          </a:p>
          <a:p>
            <a:pPr marL="342900" indent="-342900">
              <a:buFont typeface="Arial"/>
              <a:buChar char="•"/>
            </a:pPr>
            <a:endParaRPr lang="en-US" sz="2400" dirty="0">
              <a:latin typeface="Georgia"/>
              <a:cs typeface="Georgia"/>
            </a:endParaRPr>
          </a:p>
          <a:p>
            <a:endParaRPr lang="en-US" sz="2400" dirty="0">
              <a:latin typeface="Georgia"/>
              <a:cs typeface="Georgia"/>
            </a:endParaRPr>
          </a:p>
          <a:p>
            <a:pPr marL="342900" indent="-342900">
              <a:buFont typeface="Arial"/>
              <a:buChar char="•"/>
            </a:pPr>
            <a:r>
              <a:rPr lang="en-US" sz="2400" dirty="0">
                <a:latin typeface="Georgia"/>
                <a:cs typeface="Georgia"/>
              </a:rPr>
              <a:t>Expectation values:</a:t>
            </a:r>
          </a:p>
          <a:p>
            <a:pPr marL="342900" indent="-342900">
              <a:buFont typeface="Arial"/>
              <a:buChar char="•"/>
            </a:pPr>
            <a:endParaRPr lang="en-US" sz="2400" dirty="0">
              <a:latin typeface="Georgia"/>
              <a:cs typeface="Georgia"/>
            </a:endParaRPr>
          </a:p>
          <a:p>
            <a:pPr marL="342900" indent="-342900">
              <a:buFont typeface="Arial"/>
              <a:buChar char="•"/>
            </a:pPr>
            <a:endParaRPr lang="en-US" sz="2400" dirty="0">
              <a:latin typeface="Georgia"/>
              <a:cs typeface="Georgia"/>
            </a:endParaRPr>
          </a:p>
          <a:p>
            <a:pPr marL="342900" indent="-342900">
              <a:buFont typeface="Arial"/>
              <a:buChar char="•"/>
            </a:pPr>
            <a:endParaRPr lang="en-US" sz="2400" dirty="0">
              <a:latin typeface="Georgia"/>
              <a:cs typeface="Georgia"/>
            </a:endParaRPr>
          </a:p>
          <a:p>
            <a:pPr marL="342900" indent="-342900">
              <a:buFont typeface="Arial"/>
              <a:buChar char="•"/>
            </a:pPr>
            <a:r>
              <a:rPr lang="en-US" sz="2400" dirty="0">
                <a:latin typeface="Georgia"/>
                <a:cs typeface="Georgia"/>
              </a:rPr>
              <a:t>Boundary conditions: Quantization  </a:t>
            </a:r>
          </a:p>
        </p:txBody>
      </p:sp>
      <p:graphicFrame>
        <p:nvGraphicFramePr>
          <p:cNvPr id="6" name="Object 5"/>
          <p:cNvGraphicFramePr>
            <a:graphicFrameLocks noChangeAspect="1"/>
          </p:cNvGraphicFramePr>
          <p:nvPr>
            <p:extLst>
              <p:ext uri="{D42A27DB-BD31-4B8C-83A1-F6EECF244321}">
                <p14:modId xmlns:p14="http://schemas.microsoft.com/office/powerpoint/2010/main" val="3328680249"/>
              </p:ext>
            </p:extLst>
          </p:nvPr>
        </p:nvGraphicFramePr>
        <p:xfrm>
          <a:off x="4598840" y="2362200"/>
          <a:ext cx="1767974" cy="730250"/>
        </p:xfrm>
        <a:graphic>
          <a:graphicData uri="http://schemas.openxmlformats.org/presentationml/2006/ole">
            <mc:AlternateContent xmlns:mc="http://schemas.openxmlformats.org/markup-compatibility/2006">
              <mc:Choice xmlns:v="urn:schemas-microsoft-com:vml" Requires="v">
                <p:oleObj name="Equation" r:id="rId2" imgW="584200" imgH="241300" progId="Equation.3">
                  <p:embed/>
                </p:oleObj>
              </mc:Choice>
              <mc:Fallback>
                <p:oleObj name="Equation" r:id="rId2" imgW="584200" imgH="241300" progId="Equation.3">
                  <p:embed/>
                  <p:pic>
                    <p:nvPicPr>
                      <p:cNvPr id="0" name=""/>
                      <p:cNvPicPr/>
                      <p:nvPr/>
                    </p:nvPicPr>
                    <p:blipFill>
                      <a:blip r:embed="rId3"/>
                      <a:stretch>
                        <a:fillRect/>
                      </a:stretch>
                    </p:blipFill>
                    <p:spPr>
                      <a:xfrm>
                        <a:off x="4598840" y="2362200"/>
                        <a:ext cx="1767974" cy="73025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88481735"/>
              </p:ext>
            </p:extLst>
          </p:nvPr>
        </p:nvGraphicFramePr>
        <p:xfrm>
          <a:off x="4284663" y="3154363"/>
          <a:ext cx="2459037" cy="1614487"/>
        </p:xfrm>
        <a:graphic>
          <a:graphicData uri="http://schemas.openxmlformats.org/presentationml/2006/ole">
            <mc:AlternateContent xmlns:mc="http://schemas.openxmlformats.org/markup-compatibility/2006">
              <mc:Choice xmlns:v="urn:schemas-microsoft-com:vml" Requires="v">
                <p:oleObj name="Equation" r:id="rId4" imgW="812800" imgH="533400" progId="Equation.3">
                  <p:embed/>
                </p:oleObj>
              </mc:Choice>
              <mc:Fallback>
                <p:oleObj name="Equation" r:id="rId4" imgW="812800" imgH="533400" progId="Equation.3">
                  <p:embed/>
                  <p:pic>
                    <p:nvPicPr>
                      <p:cNvPr id="0" name=""/>
                      <p:cNvPicPr/>
                      <p:nvPr/>
                    </p:nvPicPr>
                    <p:blipFill>
                      <a:blip r:embed="rId5"/>
                      <a:stretch>
                        <a:fillRect/>
                      </a:stretch>
                    </p:blipFill>
                    <p:spPr>
                      <a:xfrm>
                        <a:off x="4284663" y="3154363"/>
                        <a:ext cx="2459037" cy="1614487"/>
                      </a:xfrm>
                      <a:prstGeom prst="rect">
                        <a:avLst/>
                      </a:prstGeom>
                    </p:spPr>
                  </p:pic>
                </p:oleObj>
              </mc:Fallback>
            </mc:AlternateContent>
          </a:graphicData>
        </a:graphic>
      </p:graphicFrame>
    </p:spTree>
    <p:extLst>
      <p:ext uri="{BB962C8B-B14F-4D97-AF65-F5344CB8AC3E}">
        <p14:creationId xmlns:p14="http://schemas.microsoft.com/office/powerpoint/2010/main" val="3853704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52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238" y="739575"/>
            <a:ext cx="7629525" cy="57340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2130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63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325" y="1133475"/>
            <a:ext cx="7753350" cy="45910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4294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73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2013" y="862013"/>
            <a:ext cx="7419975" cy="51339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3037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83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525" y="766763"/>
            <a:ext cx="7600950" cy="53244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1655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05" name="Object 5"/>
          <p:cNvGraphicFramePr>
            <a:graphicFrameLocks noChangeAspect="1"/>
          </p:cNvGraphicFramePr>
          <p:nvPr>
            <p:extLst>
              <p:ext uri="{D42A27DB-BD31-4B8C-83A1-F6EECF244321}">
                <p14:modId xmlns:p14="http://schemas.microsoft.com/office/powerpoint/2010/main" val="787670153"/>
              </p:ext>
            </p:extLst>
          </p:nvPr>
        </p:nvGraphicFramePr>
        <p:xfrm>
          <a:off x="1184275" y="952500"/>
          <a:ext cx="7629525" cy="1905000"/>
        </p:xfrm>
        <a:graphic>
          <a:graphicData uri="http://schemas.openxmlformats.org/presentationml/2006/ole">
            <mc:AlternateContent xmlns:mc="http://schemas.openxmlformats.org/markup-compatibility/2006">
              <mc:Choice xmlns:v="urn:schemas-microsoft-com:vml" Requires="v">
                <p:oleObj name="Equation" r:id="rId2" imgW="3835400" imgH="952500" progId="Equation.3">
                  <p:embed/>
                </p:oleObj>
              </mc:Choice>
              <mc:Fallback>
                <p:oleObj name="Equation" r:id="rId2" imgW="3835400" imgH="952500" progId="Equation.3">
                  <p:embed/>
                  <p:pic>
                    <p:nvPicPr>
                      <p:cNvPr id="0" name=""/>
                      <p:cNvPicPr>
                        <a:picLocks noChangeAspect="1" noChangeArrowheads="1"/>
                      </p:cNvPicPr>
                      <p:nvPr/>
                    </p:nvPicPr>
                    <p:blipFill>
                      <a:blip r:embed="rId3"/>
                      <a:srcRect/>
                      <a:stretch>
                        <a:fillRect/>
                      </a:stretch>
                    </p:blipFill>
                    <p:spPr bwMode="auto">
                      <a:xfrm>
                        <a:off x="1184275" y="952500"/>
                        <a:ext cx="7629525" cy="190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ectangle 11"/>
          <p:cNvSpPr/>
          <p:nvPr/>
        </p:nvSpPr>
        <p:spPr>
          <a:xfrm>
            <a:off x="3264841" y="926158"/>
            <a:ext cx="304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260159" y="920506"/>
            <a:ext cx="304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305800" y="920506"/>
            <a:ext cx="333964"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2133600" y="2209800"/>
            <a:ext cx="13716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29" name="Rectangle 28"/>
          <p:cNvSpPr/>
          <p:nvPr/>
        </p:nvSpPr>
        <p:spPr>
          <a:xfrm>
            <a:off x="1066800" y="2057400"/>
            <a:ext cx="1600200" cy="990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0573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05" name="Object 5"/>
          <p:cNvGraphicFramePr>
            <a:graphicFrameLocks noChangeAspect="1"/>
          </p:cNvGraphicFramePr>
          <p:nvPr>
            <p:extLst>
              <p:ext uri="{D42A27DB-BD31-4B8C-83A1-F6EECF244321}">
                <p14:modId xmlns:p14="http://schemas.microsoft.com/office/powerpoint/2010/main" val="3228316985"/>
              </p:ext>
            </p:extLst>
          </p:nvPr>
        </p:nvGraphicFramePr>
        <p:xfrm>
          <a:off x="1184275" y="952500"/>
          <a:ext cx="7629525" cy="1905000"/>
        </p:xfrm>
        <a:graphic>
          <a:graphicData uri="http://schemas.openxmlformats.org/presentationml/2006/ole">
            <mc:AlternateContent xmlns:mc="http://schemas.openxmlformats.org/markup-compatibility/2006">
              <mc:Choice xmlns:v="urn:schemas-microsoft-com:vml" Requires="v">
                <p:oleObj name="Equation" r:id="rId2" imgW="3835400" imgH="952500" progId="Equation.3">
                  <p:embed/>
                </p:oleObj>
              </mc:Choice>
              <mc:Fallback>
                <p:oleObj name="Equation" r:id="rId2" imgW="3835400" imgH="952500" progId="Equation.3">
                  <p:embed/>
                  <p:pic>
                    <p:nvPicPr>
                      <p:cNvPr id="0" name=""/>
                      <p:cNvPicPr>
                        <a:picLocks noChangeAspect="1" noChangeArrowheads="1"/>
                      </p:cNvPicPr>
                      <p:nvPr/>
                    </p:nvPicPr>
                    <p:blipFill>
                      <a:blip r:embed="rId3"/>
                      <a:srcRect/>
                      <a:stretch>
                        <a:fillRect/>
                      </a:stretch>
                    </p:blipFill>
                    <p:spPr bwMode="auto">
                      <a:xfrm>
                        <a:off x="1184275" y="952500"/>
                        <a:ext cx="7629525" cy="190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ectangle 11"/>
          <p:cNvSpPr/>
          <p:nvPr/>
        </p:nvSpPr>
        <p:spPr>
          <a:xfrm>
            <a:off x="3264841" y="926158"/>
            <a:ext cx="304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260159" y="920506"/>
            <a:ext cx="304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305800" y="920506"/>
            <a:ext cx="333964"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2133600" y="2209800"/>
            <a:ext cx="13716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Hamiltonian in Spherical Coordinates</a:t>
            </a:r>
          </a:p>
        </p:txBody>
      </p:sp>
    </p:spTree>
    <p:extLst>
      <p:ext uri="{BB962C8B-B14F-4D97-AF65-F5344CB8AC3E}">
        <p14:creationId xmlns:p14="http://schemas.microsoft.com/office/powerpoint/2010/main" val="2976790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00200" y="990600"/>
            <a:ext cx="5603136" cy="1981200"/>
            <a:chOff x="1600200" y="990600"/>
            <a:chExt cx="5603136" cy="1981200"/>
          </a:xfrm>
        </p:grpSpPr>
        <p:sp>
          <p:nvSpPr>
            <p:cNvPr id="3" name="Rounded Rectangle 2"/>
            <p:cNvSpPr/>
            <p:nvPr/>
          </p:nvSpPr>
          <p:spPr>
            <a:xfrm>
              <a:off x="1905000" y="990600"/>
              <a:ext cx="1828800" cy="1066800"/>
            </a:xfrm>
            <a:prstGeom prst="roundRect">
              <a:avLst/>
            </a:prstGeom>
            <a:solidFill>
              <a:schemeClr val="accent1">
                <a:alpha val="3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Rounded Rectangle 15"/>
            <p:cNvSpPr/>
            <p:nvPr/>
          </p:nvSpPr>
          <p:spPr>
            <a:xfrm>
              <a:off x="3926736" y="1524000"/>
              <a:ext cx="304800" cy="457200"/>
            </a:xfrm>
            <a:prstGeom prst="roundRect">
              <a:avLst/>
            </a:prstGeom>
            <a:solidFill>
              <a:schemeClr val="accent1">
                <a:alpha val="3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Rounded Rectangle 16"/>
            <p:cNvSpPr/>
            <p:nvPr/>
          </p:nvSpPr>
          <p:spPr>
            <a:xfrm>
              <a:off x="6898536" y="1524000"/>
              <a:ext cx="304800" cy="457200"/>
            </a:xfrm>
            <a:prstGeom prst="roundRect">
              <a:avLst/>
            </a:prstGeom>
            <a:solidFill>
              <a:schemeClr val="accent1">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Rounded Rectangle 17"/>
            <p:cNvSpPr/>
            <p:nvPr/>
          </p:nvSpPr>
          <p:spPr>
            <a:xfrm>
              <a:off x="1600200" y="2514600"/>
              <a:ext cx="304800" cy="457200"/>
            </a:xfrm>
            <a:prstGeom prst="roundRect">
              <a:avLst/>
            </a:prstGeom>
            <a:solidFill>
              <a:schemeClr val="accent1">
                <a:alpha val="3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graphicFrame>
        <p:nvGraphicFramePr>
          <p:cNvPr id="256007" name="Object 7"/>
          <p:cNvGraphicFramePr>
            <a:graphicFrameLocks noChangeAspect="1"/>
          </p:cNvGraphicFramePr>
          <p:nvPr>
            <p:extLst>
              <p:ext uri="{D42A27DB-BD31-4B8C-83A1-F6EECF244321}">
                <p14:modId xmlns:p14="http://schemas.microsoft.com/office/powerpoint/2010/main" val="1438033694"/>
              </p:ext>
            </p:extLst>
          </p:nvPr>
        </p:nvGraphicFramePr>
        <p:xfrm>
          <a:off x="1111250" y="4273550"/>
          <a:ext cx="5861050" cy="1854200"/>
        </p:xfrm>
        <a:graphic>
          <a:graphicData uri="http://schemas.openxmlformats.org/presentationml/2006/ole">
            <mc:AlternateContent xmlns:mc="http://schemas.openxmlformats.org/markup-compatibility/2006">
              <mc:Choice xmlns:v="urn:schemas-microsoft-com:vml" Requires="v">
                <p:oleObj name="Equation" r:id="rId2" imgW="2946400" imgH="927100" progId="Equation.3">
                  <p:embed/>
                </p:oleObj>
              </mc:Choice>
              <mc:Fallback>
                <p:oleObj name="Equation" r:id="rId2" imgW="2946400" imgH="927100" progId="Equation.3">
                  <p:embed/>
                  <p:pic>
                    <p:nvPicPr>
                      <p:cNvPr id="0" name=""/>
                      <p:cNvPicPr>
                        <a:picLocks noChangeAspect="1" noChangeArrowheads="1"/>
                      </p:cNvPicPr>
                      <p:nvPr/>
                    </p:nvPicPr>
                    <p:blipFill>
                      <a:blip r:embed="rId3"/>
                      <a:srcRect/>
                      <a:stretch>
                        <a:fillRect/>
                      </a:stretch>
                    </p:blipFill>
                    <p:spPr bwMode="auto">
                      <a:xfrm>
                        <a:off x="1111250" y="4273550"/>
                        <a:ext cx="5861050" cy="185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3" name="Rectangle 12"/>
          <p:cNvSpPr/>
          <p:nvPr/>
        </p:nvSpPr>
        <p:spPr>
          <a:xfrm>
            <a:off x="914400" y="0"/>
            <a:ext cx="79248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Schrodinger equation for the electronic part in Spherical Polar Co-ordinates</a:t>
            </a:r>
          </a:p>
        </p:txBody>
      </p:sp>
      <p:grpSp>
        <p:nvGrpSpPr>
          <p:cNvPr id="2" name="Group 1"/>
          <p:cNvGrpSpPr/>
          <p:nvPr/>
        </p:nvGrpSpPr>
        <p:grpSpPr>
          <a:xfrm>
            <a:off x="609600" y="2971800"/>
            <a:ext cx="7696200" cy="1219200"/>
            <a:chOff x="609600" y="2971800"/>
            <a:chExt cx="7696200" cy="1219200"/>
          </a:xfrm>
        </p:grpSpPr>
        <p:sp>
          <p:nvSpPr>
            <p:cNvPr id="15" name="Rounded Rectangle 14"/>
            <p:cNvSpPr/>
            <p:nvPr/>
          </p:nvSpPr>
          <p:spPr>
            <a:xfrm>
              <a:off x="609600" y="2971800"/>
              <a:ext cx="7696200" cy="1219200"/>
            </a:xfrm>
            <a:prstGeom prst="roundRect">
              <a:avLst/>
            </a:prstGeom>
            <a:solidFill>
              <a:srgbClr val="FF66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256006" name="Object 7"/>
            <p:cNvGraphicFramePr>
              <a:graphicFrameLocks noChangeAspect="1"/>
            </p:cNvGraphicFramePr>
            <p:nvPr>
              <p:extLst>
                <p:ext uri="{D42A27DB-BD31-4B8C-83A1-F6EECF244321}">
                  <p14:modId xmlns:p14="http://schemas.microsoft.com/office/powerpoint/2010/main" val="2607156172"/>
                </p:ext>
              </p:extLst>
            </p:nvPr>
          </p:nvGraphicFramePr>
          <p:xfrm>
            <a:off x="863600" y="3111500"/>
            <a:ext cx="2905125" cy="863600"/>
          </p:xfrm>
          <a:graphic>
            <a:graphicData uri="http://schemas.openxmlformats.org/presentationml/2006/ole">
              <mc:AlternateContent xmlns:mc="http://schemas.openxmlformats.org/markup-compatibility/2006">
                <mc:Choice xmlns:v="urn:schemas-microsoft-com:vml" Requires="v">
                  <p:oleObj name="Equation" r:id="rId4" imgW="1460500" imgH="431800" progId="Equation.3">
                    <p:embed/>
                  </p:oleObj>
                </mc:Choice>
                <mc:Fallback>
                  <p:oleObj name="Equation" r:id="rId4" imgW="1460500" imgH="431800" progId="Equation.3">
                    <p:embed/>
                    <p:pic>
                      <p:nvPicPr>
                        <p:cNvPr id="0" name=""/>
                        <p:cNvPicPr>
                          <a:picLocks noChangeAspect="1" noChangeArrowheads="1"/>
                        </p:cNvPicPr>
                        <p:nvPr/>
                      </p:nvPicPr>
                      <p:blipFill>
                        <a:blip r:embed="rId5"/>
                        <a:srcRect/>
                        <a:stretch>
                          <a:fillRect/>
                        </a:stretch>
                      </p:blipFill>
                      <p:spPr bwMode="auto">
                        <a:xfrm>
                          <a:off x="863600" y="3111500"/>
                          <a:ext cx="2905125" cy="86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TextBox 5"/>
            <p:cNvSpPr txBox="1"/>
            <p:nvPr/>
          </p:nvSpPr>
          <p:spPr>
            <a:xfrm>
              <a:off x="3860582" y="3347581"/>
              <a:ext cx="4421403" cy="430887"/>
            </a:xfrm>
            <a:prstGeom prst="rect">
              <a:avLst/>
            </a:prstGeom>
            <a:noFill/>
          </p:spPr>
          <p:txBody>
            <a:bodyPr wrap="none" rtlCol="0">
              <a:spAutoFit/>
            </a:bodyPr>
            <a:lstStyle/>
            <a:p>
              <a:r>
                <a:rPr lang="en-US" sz="2200" dirty="0">
                  <a:solidFill>
                    <a:prstClr val="black"/>
                  </a:solidFill>
                  <a:latin typeface="Georgia" pitchFamily="18" charset="0"/>
                </a:rPr>
                <a:t>and bring all the terms to the LHS</a:t>
              </a:r>
            </a:p>
          </p:txBody>
        </p:sp>
      </p:grpSp>
      <p:sp>
        <p:nvSpPr>
          <p:cNvPr id="20" name="Rounded Rectangle 19"/>
          <p:cNvSpPr/>
          <p:nvPr/>
        </p:nvSpPr>
        <p:spPr>
          <a:xfrm>
            <a:off x="8077200" y="1066800"/>
            <a:ext cx="609600" cy="914400"/>
          </a:xfrm>
          <a:prstGeom prst="roundRect">
            <a:avLst/>
          </a:prstGeom>
          <a:solidFill>
            <a:srgbClr val="FF0000">
              <a:alpha val="3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nvGrpSpPr>
          <p:cNvPr id="5" name="Group 4"/>
          <p:cNvGrpSpPr/>
          <p:nvPr/>
        </p:nvGrpSpPr>
        <p:grpSpPr>
          <a:xfrm>
            <a:off x="4267200" y="1066800"/>
            <a:ext cx="3810000" cy="914400"/>
            <a:chOff x="4267200" y="1066800"/>
            <a:chExt cx="3810000" cy="914400"/>
          </a:xfrm>
        </p:grpSpPr>
        <p:sp>
          <p:nvSpPr>
            <p:cNvPr id="22" name="Rounded Rectangle 21"/>
            <p:cNvSpPr/>
            <p:nvPr/>
          </p:nvSpPr>
          <p:spPr>
            <a:xfrm>
              <a:off x="4267200" y="1524000"/>
              <a:ext cx="990600" cy="457200"/>
            </a:xfrm>
            <a:prstGeom prst="roundRect">
              <a:avLst/>
            </a:prstGeom>
            <a:solidFill>
              <a:srgbClr val="FFFF00">
                <a:alpha val="5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Rounded Rectangle 22"/>
            <p:cNvSpPr/>
            <p:nvPr/>
          </p:nvSpPr>
          <p:spPr>
            <a:xfrm>
              <a:off x="5410200" y="1066800"/>
              <a:ext cx="1219200" cy="914400"/>
            </a:xfrm>
            <a:prstGeom prst="roundRect">
              <a:avLst/>
            </a:prstGeom>
            <a:solidFill>
              <a:srgbClr val="FFFF00">
                <a:alpha val="5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Rounded Rectangle 23"/>
            <p:cNvSpPr/>
            <p:nvPr/>
          </p:nvSpPr>
          <p:spPr>
            <a:xfrm>
              <a:off x="7239000" y="1524000"/>
              <a:ext cx="838200" cy="457200"/>
            </a:xfrm>
            <a:prstGeom prst="roundRect">
              <a:avLst/>
            </a:prstGeom>
            <a:solidFill>
              <a:srgbClr val="FFFF00">
                <a:alpha val="5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graphicFrame>
        <p:nvGraphicFramePr>
          <p:cNvPr id="256005" name="Object 5"/>
          <p:cNvGraphicFramePr>
            <a:graphicFrameLocks noChangeAspect="1"/>
          </p:cNvGraphicFramePr>
          <p:nvPr>
            <p:extLst>
              <p:ext uri="{D42A27DB-BD31-4B8C-83A1-F6EECF244321}">
                <p14:modId xmlns:p14="http://schemas.microsoft.com/office/powerpoint/2010/main" val="2234709939"/>
              </p:ext>
            </p:extLst>
          </p:nvPr>
        </p:nvGraphicFramePr>
        <p:xfrm>
          <a:off x="1184275" y="952500"/>
          <a:ext cx="7629525" cy="1905000"/>
        </p:xfrm>
        <a:graphic>
          <a:graphicData uri="http://schemas.openxmlformats.org/presentationml/2006/ole">
            <mc:AlternateContent xmlns:mc="http://schemas.openxmlformats.org/markup-compatibility/2006">
              <mc:Choice xmlns:v="urn:schemas-microsoft-com:vml" Requires="v">
                <p:oleObj name="Equation" r:id="rId6" imgW="3835400" imgH="952500" progId="Equation.3">
                  <p:embed/>
                </p:oleObj>
              </mc:Choice>
              <mc:Fallback>
                <p:oleObj name="Equation" r:id="rId6" imgW="3835400" imgH="952500" progId="Equation.3">
                  <p:embed/>
                  <p:pic>
                    <p:nvPicPr>
                      <p:cNvPr id="0" name=""/>
                      <p:cNvPicPr>
                        <a:picLocks noChangeAspect="1" noChangeArrowheads="1"/>
                      </p:cNvPicPr>
                      <p:nvPr/>
                    </p:nvPicPr>
                    <p:blipFill>
                      <a:blip r:embed="rId7"/>
                      <a:srcRect/>
                      <a:stretch>
                        <a:fillRect/>
                      </a:stretch>
                    </p:blipFill>
                    <p:spPr bwMode="auto">
                      <a:xfrm>
                        <a:off x="1184275" y="952500"/>
                        <a:ext cx="7629525" cy="190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626672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8054" name="Object 6"/>
          <p:cNvGraphicFramePr>
            <a:graphicFrameLocks noChangeAspect="1"/>
          </p:cNvGraphicFramePr>
          <p:nvPr>
            <p:extLst>
              <p:ext uri="{D42A27DB-BD31-4B8C-83A1-F6EECF244321}">
                <p14:modId xmlns:p14="http://schemas.microsoft.com/office/powerpoint/2010/main" val="1385768001"/>
              </p:ext>
            </p:extLst>
          </p:nvPr>
        </p:nvGraphicFramePr>
        <p:xfrm>
          <a:off x="1111250" y="1028700"/>
          <a:ext cx="5861050" cy="1854200"/>
        </p:xfrm>
        <a:graphic>
          <a:graphicData uri="http://schemas.openxmlformats.org/presentationml/2006/ole">
            <mc:AlternateContent xmlns:mc="http://schemas.openxmlformats.org/markup-compatibility/2006">
              <mc:Choice xmlns:v="urn:schemas-microsoft-com:vml" Requires="v">
                <p:oleObj name="Equation" r:id="rId2" imgW="2946400" imgH="927100" progId="Equation.3">
                  <p:embed/>
                </p:oleObj>
              </mc:Choice>
              <mc:Fallback>
                <p:oleObj name="Equation" r:id="rId2" imgW="2946400" imgH="927100" progId="Equation.3">
                  <p:embed/>
                  <p:pic>
                    <p:nvPicPr>
                      <p:cNvPr id="0" name=""/>
                      <p:cNvPicPr>
                        <a:picLocks noChangeAspect="1" noChangeArrowheads="1"/>
                      </p:cNvPicPr>
                      <p:nvPr/>
                    </p:nvPicPr>
                    <p:blipFill>
                      <a:blip r:embed="rId3"/>
                      <a:srcRect/>
                      <a:stretch>
                        <a:fillRect/>
                      </a:stretch>
                    </p:blipFill>
                    <p:spPr bwMode="auto">
                      <a:xfrm>
                        <a:off x="1111250" y="1028700"/>
                        <a:ext cx="5861050" cy="185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ounded Rectangle 2"/>
          <p:cNvSpPr/>
          <p:nvPr/>
        </p:nvSpPr>
        <p:spPr>
          <a:xfrm>
            <a:off x="1066800" y="990600"/>
            <a:ext cx="1524000" cy="1066800"/>
          </a:xfrm>
          <a:prstGeom prst="roundRect">
            <a:avLst/>
          </a:prstGeom>
          <a:solidFill>
            <a:schemeClr val="accent1">
              <a:alpha val="2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ounded Rectangle 9"/>
          <p:cNvSpPr/>
          <p:nvPr/>
        </p:nvSpPr>
        <p:spPr>
          <a:xfrm>
            <a:off x="1066800" y="2057400"/>
            <a:ext cx="3429000" cy="1066800"/>
          </a:xfrm>
          <a:prstGeom prst="roundRect">
            <a:avLst/>
          </a:prstGeom>
          <a:solidFill>
            <a:schemeClr val="accent1">
              <a:alpha val="2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ounded Rectangle 10"/>
          <p:cNvSpPr/>
          <p:nvPr/>
        </p:nvSpPr>
        <p:spPr>
          <a:xfrm>
            <a:off x="2819400" y="990600"/>
            <a:ext cx="4114800" cy="1066800"/>
          </a:xfrm>
          <a:prstGeom prst="roundRect">
            <a:avLst/>
          </a:prstGeom>
          <a:solidFill>
            <a:srgbClr val="008000">
              <a:alpha val="2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ounded Rectangle 7"/>
          <p:cNvSpPr/>
          <p:nvPr/>
        </p:nvSpPr>
        <p:spPr>
          <a:xfrm>
            <a:off x="838200" y="3276600"/>
            <a:ext cx="3962400" cy="1219200"/>
          </a:xfrm>
          <a:prstGeom prst="roundRect">
            <a:avLst/>
          </a:prstGeom>
          <a:solidFill>
            <a:srgbClr val="FF66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Separation of variables</a:t>
            </a:r>
          </a:p>
        </p:txBody>
      </p:sp>
      <p:graphicFrame>
        <p:nvGraphicFramePr>
          <p:cNvPr id="256005" name="Object 7"/>
          <p:cNvGraphicFramePr>
            <a:graphicFrameLocks noChangeAspect="1"/>
          </p:cNvGraphicFramePr>
          <p:nvPr>
            <p:extLst>
              <p:ext uri="{D42A27DB-BD31-4B8C-83A1-F6EECF244321}">
                <p14:modId xmlns:p14="http://schemas.microsoft.com/office/powerpoint/2010/main" val="3865066010"/>
              </p:ext>
            </p:extLst>
          </p:nvPr>
        </p:nvGraphicFramePr>
        <p:xfrm>
          <a:off x="927100" y="3409950"/>
          <a:ext cx="3840163" cy="1092200"/>
        </p:xfrm>
        <a:graphic>
          <a:graphicData uri="http://schemas.openxmlformats.org/presentationml/2006/ole">
            <mc:AlternateContent xmlns:mc="http://schemas.openxmlformats.org/markup-compatibility/2006">
              <mc:Choice xmlns:v="urn:schemas-microsoft-com:vml" Requires="v">
                <p:oleObj name="Equation" r:id="rId4" imgW="1930400" imgH="546100" progId="Equation.3">
                  <p:embed/>
                </p:oleObj>
              </mc:Choice>
              <mc:Fallback>
                <p:oleObj name="Equation" r:id="rId4" imgW="1930400" imgH="546100" progId="Equation.3">
                  <p:embed/>
                  <p:pic>
                    <p:nvPicPr>
                      <p:cNvPr id="0" name=""/>
                      <p:cNvPicPr>
                        <a:picLocks noChangeAspect="1" noChangeArrowheads="1"/>
                      </p:cNvPicPr>
                      <p:nvPr/>
                    </p:nvPicPr>
                    <p:blipFill>
                      <a:blip r:embed="rId5"/>
                      <a:srcRect/>
                      <a:stretch>
                        <a:fillRect/>
                      </a:stretch>
                    </p:blipFill>
                    <p:spPr bwMode="auto">
                      <a:xfrm>
                        <a:off x="927100" y="3409950"/>
                        <a:ext cx="3840163" cy="109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58053" name="Object 5"/>
          <p:cNvGraphicFramePr>
            <a:graphicFrameLocks noChangeAspect="1"/>
          </p:cNvGraphicFramePr>
          <p:nvPr>
            <p:extLst>
              <p:ext uri="{D42A27DB-BD31-4B8C-83A1-F6EECF244321}">
                <p14:modId xmlns:p14="http://schemas.microsoft.com/office/powerpoint/2010/main" val="2258763297"/>
              </p:ext>
            </p:extLst>
          </p:nvPr>
        </p:nvGraphicFramePr>
        <p:xfrm>
          <a:off x="1141413" y="4840288"/>
          <a:ext cx="7356475" cy="1576387"/>
        </p:xfrm>
        <a:graphic>
          <a:graphicData uri="http://schemas.openxmlformats.org/presentationml/2006/ole">
            <mc:AlternateContent xmlns:mc="http://schemas.openxmlformats.org/markup-compatibility/2006">
              <mc:Choice xmlns:v="urn:schemas-microsoft-com:vml" Requires="v">
                <p:oleObj name="Equation" r:id="rId6" imgW="4229100" imgH="901700" progId="Equation.3">
                  <p:embed/>
                </p:oleObj>
              </mc:Choice>
              <mc:Fallback>
                <p:oleObj name="Equation" r:id="rId6" imgW="4229100" imgH="901700" progId="Equation.3">
                  <p:embed/>
                  <p:pic>
                    <p:nvPicPr>
                      <p:cNvPr id="0" name=""/>
                      <p:cNvPicPr>
                        <a:picLocks noChangeAspect="1" noChangeArrowheads="1"/>
                      </p:cNvPicPr>
                      <p:nvPr/>
                    </p:nvPicPr>
                    <p:blipFill>
                      <a:blip r:embed="rId7"/>
                      <a:srcRect/>
                      <a:stretch>
                        <a:fillRect/>
                      </a:stretch>
                    </p:blipFill>
                    <p:spPr bwMode="auto">
                      <a:xfrm>
                        <a:off x="1141413" y="4840288"/>
                        <a:ext cx="7356475" cy="1576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896052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Separation of variables</a:t>
            </a:r>
          </a:p>
        </p:txBody>
      </p:sp>
      <p:graphicFrame>
        <p:nvGraphicFramePr>
          <p:cNvPr id="259079" name="Object 7"/>
          <p:cNvGraphicFramePr>
            <a:graphicFrameLocks noChangeAspect="1"/>
          </p:cNvGraphicFramePr>
          <p:nvPr>
            <p:extLst>
              <p:ext uri="{D42A27DB-BD31-4B8C-83A1-F6EECF244321}">
                <p14:modId xmlns:p14="http://schemas.microsoft.com/office/powerpoint/2010/main" val="3173370805"/>
              </p:ext>
            </p:extLst>
          </p:nvPr>
        </p:nvGraphicFramePr>
        <p:xfrm>
          <a:off x="1141413" y="1025525"/>
          <a:ext cx="7356475" cy="1576388"/>
        </p:xfrm>
        <a:graphic>
          <a:graphicData uri="http://schemas.openxmlformats.org/presentationml/2006/ole">
            <mc:AlternateContent xmlns:mc="http://schemas.openxmlformats.org/markup-compatibility/2006">
              <mc:Choice xmlns:v="urn:schemas-microsoft-com:vml" Requires="v">
                <p:oleObj name="Equation" r:id="rId2" imgW="4229100" imgH="901700" progId="Equation.3">
                  <p:embed/>
                </p:oleObj>
              </mc:Choice>
              <mc:Fallback>
                <p:oleObj name="Equation" r:id="rId2" imgW="4229100" imgH="901700" progId="Equation.3">
                  <p:embed/>
                  <p:pic>
                    <p:nvPicPr>
                      <p:cNvPr id="0" name=""/>
                      <p:cNvPicPr>
                        <a:picLocks noChangeAspect="1" noChangeArrowheads="1"/>
                      </p:cNvPicPr>
                      <p:nvPr/>
                    </p:nvPicPr>
                    <p:blipFill>
                      <a:blip r:embed="rId3"/>
                      <a:srcRect/>
                      <a:stretch>
                        <a:fillRect/>
                      </a:stretch>
                    </p:blipFill>
                    <p:spPr bwMode="auto">
                      <a:xfrm>
                        <a:off x="1141413" y="1025525"/>
                        <a:ext cx="7356475" cy="1576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59080" name="Object 8"/>
          <p:cNvGraphicFramePr>
            <a:graphicFrameLocks noChangeAspect="1"/>
          </p:cNvGraphicFramePr>
          <p:nvPr>
            <p:extLst>
              <p:ext uri="{D42A27DB-BD31-4B8C-83A1-F6EECF244321}">
                <p14:modId xmlns:p14="http://schemas.microsoft.com/office/powerpoint/2010/main" val="1768812544"/>
              </p:ext>
            </p:extLst>
          </p:nvPr>
        </p:nvGraphicFramePr>
        <p:xfrm>
          <a:off x="1058863" y="4332288"/>
          <a:ext cx="7024687" cy="1576387"/>
        </p:xfrm>
        <a:graphic>
          <a:graphicData uri="http://schemas.openxmlformats.org/presentationml/2006/ole">
            <mc:AlternateContent xmlns:mc="http://schemas.openxmlformats.org/markup-compatibility/2006">
              <mc:Choice xmlns:v="urn:schemas-microsoft-com:vml" Requires="v">
                <p:oleObj name="Equation" r:id="rId4" imgW="4038600" imgH="901700" progId="Equation.3">
                  <p:embed/>
                </p:oleObj>
              </mc:Choice>
              <mc:Fallback>
                <p:oleObj name="Equation" r:id="rId4" imgW="4038600" imgH="901700" progId="Equation.3">
                  <p:embed/>
                  <p:pic>
                    <p:nvPicPr>
                      <p:cNvPr id="0" name=""/>
                      <p:cNvPicPr>
                        <a:picLocks noChangeAspect="1" noChangeArrowheads="1"/>
                      </p:cNvPicPr>
                      <p:nvPr/>
                    </p:nvPicPr>
                    <p:blipFill>
                      <a:blip r:embed="rId5"/>
                      <a:srcRect/>
                      <a:stretch>
                        <a:fillRect/>
                      </a:stretch>
                    </p:blipFill>
                    <p:spPr bwMode="auto">
                      <a:xfrm>
                        <a:off x="1058863" y="4332288"/>
                        <a:ext cx="7024687" cy="1576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4" name="Group 3"/>
          <p:cNvGrpSpPr/>
          <p:nvPr/>
        </p:nvGrpSpPr>
        <p:grpSpPr>
          <a:xfrm>
            <a:off x="3085166" y="2819400"/>
            <a:ext cx="3010834" cy="609600"/>
            <a:chOff x="3505200" y="2819400"/>
            <a:chExt cx="3276600" cy="609600"/>
          </a:xfrm>
        </p:grpSpPr>
        <p:sp>
          <p:nvSpPr>
            <p:cNvPr id="12" name="Rounded Rectangle 11"/>
            <p:cNvSpPr/>
            <p:nvPr/>
          </p:nvSpPr>
          <p:spPr>
            <a:xfrm>
              <a:off x="3505200" y="2819400"/>
              <a:ext cx="3276600" cy="609600"/>
            </a:xfrm>
            <a:prstGeom prst="roundRect">
              <a:avLst/>
            </a:prstGeom>
            <a:solidFill>
              <a:srgbClr val="FF66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 name="TextBox 5"/>
            <p:cNvSpPr txBox="1"/>
            <p:nvPr/>
          </p:nvSpPr>
          <p:spPr>
            <a:xfrm>
              <a:off x="3671052" y="2895600"/>
              <a:ext cx="2993038" cy="430887"/>
            </a:xfrm>
            <a:prstGeom prst="rect">
              <a:avLst/>
            </a:prstGeom>
            <a:noFill/>
          </p:spPr>
          <p:txBody>
            <a:bodyPr wrap="none" rtlCol="0">
              <a:spAutoFit/>
            </a:bodyPr>
            <a:lstStyle/>
            <a:p>
              <a:pPr algn="ctr"/>
              <a:r>
                <a:rPr lang="en-US" sz="2200" dirty="0">
                  <a:solidFill>
                    <a:prstClr val="black"/>
                  </a:solidFill>
                  <a:latin typeface="Georgia" pitchFamily="18" charset="0"/>
                </a:rPr>
                <a:t>Upon differentiation</a:t>
              </a:r>
            </a:p>
          </p:txBody>
        </p:sp>
      </p:grpSp>
    </p:spTree>
    <p:extLst>
      <p:ext uri="{BB962C8B-B14F-4D97-AF65-F5344CB8AC3E}">
        <p14:creationId xmlns:p14="http://schemas.microsoft.com/office/powerpoint/2010/main" val="4155702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609600" y="2895600"/>
            <a:ext cx="3657600" cy="1066800"/>
          </a:xfrm>
          <a:prstGeom prst="roundRect">
            <a:avLst/>
          </a:prstGeom>
          <a:solidFill>
            <a:srgbClr val="FF66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Separation of variables</a:t>
            </a:r>
          </a:p>
        </p:txBody>
      </p:sp>
      <p:graphicFrame>
        <p:nvGraphicFramePr>
          <p:cNvPr id="259080" name="Object 8"/>
          <p:cNvGraphicFramePr>
            <a:graphicFrameLocks noChangeAspect="1"/>
          </p:cNvGraphicFramePr>
          <p:nvPr>
            <p:extLst>
              <p:ext uri="{D42A27DB-BD31-4B8C-83A1-F6EECF244321}">
                <p14:modId xmlns:p14="http://schemas.microsoft.com/office/powerpoint/2010/main" val="1239395525"/>
              </p:ext>
            </p:extLst>
          </p:nvPr>
        </p:nvGraphicFramePr>
        <p:xfrm>
          <a:off x="1058863" y="979488"/>
          <a:ext cx="7024687" cy="1576387"/>
        </p:xfrm>
        <a:graphic>
          <a:graphicData uri="http://schemas.openxmlformats.org/presentationml/2006/ole">
            <mc:AlternateContent xmlns:mc="http://schemas.openxmlformats.org/markup-compatibility/2006">
              <mc:Choice xmlns:v="urn:schemas-microsoft-com:vml" Requires="v">
                <p:oleObj name="Equation" r:id="rId2" imgW="4038600" imgH="901700" progId="Equation.3">
                  <p:embed/>
                </p:oleObj>
              </mc:Choice>
              <mc:Fallback>
                <p:oleObj name="Equation" r:id="rId2" imgW="4038600" imgH="901700" progId="Equation.3">
                  <p:embed/>
                  <p:pic>
                    <p:nvPicPr>
                      <p:cNvPr id="0" name=""/>
                      <p:cNvPicPr>
                        <a:picLocks noChangeAspect="1" noChangeArrowheads="1"/>
                      </p:cNvPicPr>
                      <p:nvPr/>
                    </p:nvPicPr>
                    <p:blipFill>
                      <a:blip r:embed="rId3"/>
                      <a:srcRect/>
                      <a:stretch>
                        <a:fillRect/>
                      </a:stretch>
                    </p:blipFill>
                    <p:spPr bwMode="auto">
                      <a:xfrm>
                        <a:off x="1058863" y="979488"/>
                        <a:ext cx="7024687" cy="1576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59083" name="Object 7"/>
          <p:cNvGraphicFramePr>
            <a:graphicFrameLocks noChangeAspect="1"/>
          </p:cNvGraphicFramePr>
          <p:nvPr/>
        </p:nvGraphicFramePr>
        <p:xfrm>
          <a:off x="931862" y="3035300"/>
          <a:ext cx="3182938" cy="787400"/>
        </p:xfrm>
        <a:graphic>
          <a:graphicData uri="http://schemas.openxmlformats.org/presentationml/2006/ole">
            <mc:AlternateContent xmlns:mc="http://schemas.openxmlformats.org/markup-compatibility/2006">
              <mc:Choice xmlns:v="urn:schemas-microsoft-com:vml" Requires="v">
                <p:oleObj name="Equation" r:id="rId4" imgW="1600200" imgH="393700" progId="">
                  <p:embed/>
                </p:oleObj>
              </mc:Choice>
              <mc:Fallback>
                <p:oleObj name="Equation" r:id="rId4" imgW="1600200" imgH="3937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862" y="3035300"/>
                        <a:ext cx="3182938" cy="787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91845" name="Object 10"/>
          <p:cNvGraphicFramePr>
            <a:graphicFrameLocks noChangeAspect="1"/>
          </p:cNvGraphicFramePr>
          <p:nvPr>
            <p:extLst>
              <p:ext uri="{D42A27DB-BD31-4B8C-83A1-F6EECF244321}">
                <p14:modId xmlns:p14="http://schemas.microsoft.com/office/powerpoint/2010/main" val="2166777259"/>
              </p:ext>
            </p:extLst>
          </p:nvPr>
        </p:nvGraphicFramePr>
        <p:xfrm>
          <a:off x="915988" y="4541838"/>
          <a:ext cx="5942012" cy="1554162"/>
        </p:xfrm>
        <a:graphic>
          <a:graphicData uri="http://schemas.openxmlformats.org/presentationml/2006/ole">
            <mc:AlternateContent xmlns:mc="http://schemas.openxmlformats.org/markup-compatibility/2006">
              <mc:Choice xmlns:v="urn:schemas-microsoft-com:vml" Requires="v">
                <p:oleObj name="Equation" r:id="rId6" imgW="3416300" imgH="889000" progId="Equation.3">
                  <p:embed/>
                </p:oleObj>
              </mc:Choice>
              <mc:Fallback>
                <p:oleObj name="Equation" r:id="rId6" imgW="3416300" imgH="889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988" y="4541838"/>
                        <a:ext cx="5942012" cy="15541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3" name="Rounded Rectangle 12"/>
          <p:cNvSpPr/>
          <p:nvPr/>
        </p:nvSpPr>
        <p:spPr>
          <a:xfrm>
            <a:off x="1037634" y="1066800"/>
            <a:ext cx="762000" cy="609600"/>
          </a:xfrm>
          <a:prstGeom prst="round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Rounded Rectangle 13"/>
          <p:cNvSpPr/>
          <p:nvPr/>
        </p:nvSpPr>
        <p:spPr>
          <a:xfrm>
            <a:off x="3153366" y="1066800"/>
            <a:ext cx="762000" cy="609600"/>
          </a:xfrm>
          <a:prstGeom prst="round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Rounded Rectangle 14"/>
          <p:cNvSpPr/>
          <p:nvPr/>
        </p:nvSpPr>
        <p:spPr>
          <a:xfrm>
            <a:off x="6125166" y="1066800"/>
            <a:ext cx="762000" cy="609600"/>
          </a:xfrm>
          <a:prstGeom prst="round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2891969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277910"/>
            <a:ext cx="51054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Recapitulation: Free Particle</a:t>
            </a:r>
          </a:p>
        </p:txBody>
      </p:sp>
      <p:graphicFrame>
        <p:nvGraphicFramePr>
          <p:cNvPr id="152583" name="Object 4"/>
          <p:cNvGraphicFramePr>
            <a:graphicFrameLocks noChangeAspect="1"/>
          </p:cNvGraphicFramePr>
          <p:nvPr>
            <p:extLst>
              <p:ext uri="{D42A27DB-BD31-4B8C-83A1-F6EECF244321}">
                <p14:modId xmlns:p14="http://schemas.microsoft.com/office/powerpoint/2010/main" val="2985272279"/>
              </p:ext>
            </p:extLst>
          </p:nvPr>
        </p:nvGraphicFramePr>
        <p:xfrm>
          <a:off x="914400" y="1371600"/>
          <a:ext cx="3265488" cy="838200"/>
        </p:xfrm>
        <a:graphic>
          <a:graphicData uri="http://schemas.openxmlformats.org/presentationml/2006/ole">
            <mc:AlternateContent xmlns:mc="http://schemas.openxmlformats.org/markup-compatibility/2006">
              <mc:Choice xmlns:v="urn:schemas-microsoft-com:vml" Requires="v">
                <p:oleObj name="Equation" r:id="rId2" imgW="1638300" imgH="419100" progId="">
                  <p:embed/>
                </p:oleObj>
              </mc:Choice>
              <mc:Fallback>
                <p:oleObj name="Equation" r:id="rId2" imgW="1638300" imgH="4191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71600"/>
                        <a:ext cx="3265488"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52584" name="Object 4"/>
          <p:cNvGraphicFramePr>
            <a:graphicFrameLocks noChangeAspect="1"/>
          </p:cNvGraphicFramePr>
          <p:nvPr>
            <p:extLst>
              <p:ext uri="{D42A27DB-BD31-4B8C-83A1-F6EECF244321}">
                <p14:modId xmlns:p14="http://schemas.microsoft.com/office/powerpoint/2010/main" val="937907129"/>
              </p:ext>
            </p:extLst>
          </p:nvPr>
        </p:nvGraphicFramePr>
        <p:xfrm>
          <a:off x="533400" y="2730500"/>
          <a:ext cx="7899400" cy="863600"/>
        </p:xfrm>
        <a:graphic>
          <a:graphicData uri="http://schemas.openxmlformats.org/presentationml/2006/ole">
            <mc:AlternateContent xmlns:mc="http://schemas.openxmlformats.org/markup-compatibility/2006">
              <mc:Choice xmlns:v="urn:schemas-microsoft-com:vml" Requires="v">
                <p:oleObj name="Equation" r:id="rId4" imgW="3962400" imgH="431800" progId="">
                  <p:embed/>
                </p:oleObj>
              </mc:Choice>
              <mc:Fallback>
                <p:oleObj name="Equation" r:id="rId4" imgW="3962400" imgH="4318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730500"/>
                        <a:ext cx="7899400" cy="86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3512151097"/>
              </p:ext>
            </p:extLst>
          </p:nvPr>
        </p:nvGraphicFramePr>
        <p:xfrm>
          <a:off x="2128044" y="4114800"/>
          <a:ext cx="4887912" cy="889000"/>
        </p:xfrm>
        <a:graphic>
          <a:graphicData uri="http://schemas.openxmlformats.org/presentationml/2006/ole">
            <mc:AlternateContent xmlns:mc="http://schemas.openxmlformats.org/markup-compatibility/2006">
              <mc:Choice xmlns:v="urn:schemas-microsoft-com:vml" Requires="v">
                <p:oleObj name="Equation" r:id="rId6" imgW="2451100" imgH="444500" progId="Equation.3">
                  <p:embed/>
                </p:oleObj>
              </mc:Choice>
              <mc:Fallback>
                <p:oleObj name="Equation" r:id="rId6" imgW="2451100" imgH="444500" progId="Equation.3">
                  <p:embed/>
                  <p:pic>
                    <p:nvPicPr>
                      <p:cNvPr id="0" name=""/>
                      <p:cNvPicPr>
                        <a:picLocks noChangeAspect="1" noChangeArrowheads="1"/>
                      </p:cNvPicPr>
                      <p:nvPr/>
                    </p:nvPicPr>
                    <p:blipFill>
                      <a:blip r:embed="rId7"/>
                      <a:srcRect/>
                      <a:stretch>
                        <a:fillRect/>
                      </a:stretch>
                    </p:blipFill>
                    <p:spPr bwMode="auto">
                      <a:xfrm>
                        <a:off x="2128044" y="4114800"/>
                        <a:ext cx="4887912" cy="889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7" name="Rectangle 16"/>
          <p:cNvSpPr/>
          <p:nvPr/>
        </p:nvSpPr>
        <p:spPr>
          <a:xfrm>
            <a:off x="717156" y="5805539"/>
            <a:ext cx="7772400" cy="461665"/>
          </a:xfrm>
          <a:prstGeom prst="rect">
            <a:avLst/>
          </a:prstGeom>
          <a:solidFill>
            <a:srgbClr val="9BBB59">
              <a:alpha val="25000"/>
            </a:srgb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ctr"/>
            <a:r>
              <a:rPr lang="en-US" sz="2400" b="1" dirty="0">
                <a:solidFill>
                  <a:schemeClr val="tx1"/>
                </a:solidFill>
                <a:latin typeface="Georgia" pitchFamily="18" charset="0"/>
              </a:rPr>
              <a:t>No Quantization, all energies are allowed</a:t>
            </a:r>
          </a:p>
        </p:txBody>
      </p:sp>
      <p:grpSp>
        <p:nvGrpSpPr>
          <p:cNvPr id="21" name="Group 20"/>
          <p:cNvGrpSpPr/>
          <p:nvPr/>
        </p:nvGrpSpPr>
        <p:grpSpPr>
          <a:xfrm>
            <a:off x="5791200" y="1447800"/>
            <a:ext cx="3367088" cy="762000"/>
            <a:chOff x="5562600" y="1295400"/>
            <a:chExt cx="3367088" cy="762000"/>
          </a:xfrm>
        </p:grpSpPr>
        <p:sp>
          <p:nvSpPr>
            <p:cNvPr id="22" name="Rectangle 21"/>
            <p:cNvSpPr/>
            <p:nvPr/>
          </p:nvSpPr>
          <p:spPr>
            <a:xfrm>
              <a:off x="5562600" y="1295400"/>
              <a:ext cx="3352800" cy="7620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3" name="Object 4"/>
            <p:cNvGraphicFramePr>
              <a:graphicFrameLocks noChangeAspect="1"/>
            </p:cNvGraphicFramePr>
            <p:nvPr>
              <p:extLst>
                <p:ext uri="{D42A27DB-BD31-4B8C-83A1-F6EECF244321}">
                  <p14:modId xmlns:p14="http://schemas.microsoft.com/office/powerpoint/2010/main" val="3306103391"/>
                </p:ext>
              </p:extLst>
            </p:nvPr>
          </p:nvGraphicFramePr>
          <p:xfrm>
            <a:off x="5638800" y="1447800"/>
            <a:ext cx="3290888" cy="431800"/>
          </p:xfrm>
          <a:graphic>
            <a:graphicData uri="http://schemas.openxmlformats.org/presentationml/2006/ole">
              <mc:AlternateContent xmlns:mc="http://schemas.openxmlformats.org/markup-compatibility/2006">
                <mc:Choice xmlns:v="urn:schemas-microsoft-com:vml" Requires="v">
                  <p:oleObj name="Equation" r:id="rId8" imgW="1651000" imgH="215900" progId="Equation.3">
                    <p:embed/>
                  </p:oleObj>
                </mc:Choice>
                <mc:Fallback>
                  <p:oleObj name="Equation" r:id="rId8" imgW="1651000" imgH="215900" progId="Equation.3">
                    <p:embed/>
                    <p:pic>
                      <p:nvPicPr>
                        <p:cNvPr id="0" name=""/>
                        <p:cNvPicPr>
                          <a:picLocks noChangeAspect="1" noChangeArrowheads="1"/>
                        </p:cNvPicPr>
                        <p:nvPr/>
                      </p:nvPicPr>
                      <p:blipFill>
                        <a:blip r:embed="rId9"/>
                        <a:srcRect/>
                        <a:stretch>
                          <a:fillRect/>
                        </a:stretch>
                      </p:blipFill>
                      <p:spPr bwMode="auto">
                        <a:xfrm>
                          <a:off x="5638800" y="1447800"/>
                          <a:ext cx="3290888" cy="43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25" name="Rectangle 24"/>
          <p:cNvSpPr/>
          <p:nvPr/>
        </p:nvSpPr>
        <p:spPr>
          <a:xfrm>
            <a:off x="1981200" y="4114800"/>
            <a:ext cx="5181600" cy="9906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629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4495800" y="4038600"/>
            <a:ext cx="4648200" cy="914400"/>
          </a:xfrm>
          <a:prstGeom prst="roundRect">
            <a:avLst/>
          </a:prstGeom>
          <a:solidFill>
            <a:srgbClr val="008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ounded Rectangle 12"/>
          <p:cNvSpPr/>
          <p:nvPr/>
        </p:nvSpPr>
        <p:spPr>
          <a:xfrm>
            <a:off x="152400" y="4114800"/>
            <a:ext cx="4114800" cy="914400"/>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ounded Rectangle 10"/>
          <p:cNvSpPr/>
          <p:nvPr/>
        </p:nvSpPr>
        <p:spPr>
          <a:xfrm>
            <a:off x="6324600" y="1371600"/>
            <a:ext cx="2362200" cy="914400"/>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Rounded Rectangle 11"/>
          <p:cNvSpPr/>
          <p:nvPr/>
        </p:nvSpPr>
        <p:spPr>
          <a:xfrm>
            <a:off x="1905000" y="1371600"/>
            <a:ext cx="4191000" cy="914400"/>
          </a:xfrm>
          <a:prstGeom prst="roundRect">
            <a:avLst/>
          </a:prstGeom>
          <a:solidFill>
            <a:srgbClr val="008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ounded Rectangle 9"/>
          <p:cNvSpPr/>
          <p:nvPr/>
        </p:nvSpPr>
        <p:spPr>
          <a:xfrm>
            <a:off x="76200" y="1371600"/>
            <a:ext cx="1600200" cy="914400"/>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7" name="Rounded Rectangle 6"/>
          <p:cNvSpPr/>
          <p:nvPr/>
        </p:nvSpPr>
        <p:spPr>
          <a:xfrm>
            <a:off x="609600" y="2895600"/>
            <a:ext cx="1828800" cy="457200"/>
          </a:xfrm>
          <a:prstGeom prst="round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Separation of variables</a:t>
            </a:r>
          </a:p>
        </p:txBody>
      </p:sp>
      <p:graphicFrame>
        <p:nvGraphicFramePr>
          <p:cNvPr id="285702" name="Object 7"/>
          <p:cNvGraphicFramePr>
            <a:graphicFrameLocks noChangeAspect="1"/>
          </p:cNvGraphicFramePr>
          <p:nvPr/>
        </p:nvGraphicFramePr>
        <p:xfrm>
          <a:off x="838200" y="2895600"/>
          <a:ext cx="1490663" cy="406400"/>
        </p:xfrm>
        <a:graphic>
          <a:graphicData uri="http://schemas.openxmlformats.org/presentationml/2006/ole">
            <mc:AlternateContent xmlns:mc="http://schemas.openxmlformats.org/markup-compatibility/2006">
              <mc:Choice xmlns:v="urn:schemas-microsoft-com:vml" Requires="v">
                <p:oleObj name="Equation" r:id="rId3" imgW="748975" imgH="203112" progId="Equation.3">
                  <p:embed/>
                </p:oleObj>
              </mc:Choice>
              <mc:Fallback>
                <p:oleObj name="Equation" r:id="rId3" imgW="748975"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895600"/>
                        <a:ext cx="1490663"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4307413" y="5481935"/>
            <a:ext cx="569387" cy="461665"/>
          </a:xfrm>
          <a:prstGeom prst="rect">
            <a:avLst/>
          </a:prstGeom>
          <a:solidFill>
            <a:schemeClr val="bg1">
              <a:lumMod val="65000"/>
              <a:alpha val="70000"/>
            </a:schemeClr>
          </a:solidFill>
        </p:spPr>
        <p:txBody>
          <a:bodyPr wrap="none">
            <a:spAutoFit/>
          </a:bodyPr>
          <a:lstStyle/>
          <a:p>
            <a:r>
              <a:rPr lang="en-US" sz="2400" dirty="0">
                <a:solidFill>
                  <a:prstClr val="black"/>
                </a:solidFill>
                <a:latin typeface="Georgia" pitchFamily="18" charset="0"/>
              </a:rPr>
              <a:t>=</a:t>
            </a:r>
            <a:r>
              <a:rPr lang="en-US" sz="2400" i="1" dirty="0">
                <a:solidFill>
                  <a:prstClr val="black"/>
                </a:solidFill>
                <a:latin typeface="Georgia" pitchFamily="18" charset="0"/>
                <a:sym typeface="Symbol"/>
              </a:rPr>
              <a:t></a:t>
            </a:r>
            <a:endParaRPr lang="en-US" dirty="0">
              <a:solidFill>
                <a:prstClr val="black"/>
              </a:solidFill>
              <a:latin typeface="Calibri"/>
            </a:endParaRPr>
          </a:p>
        </p:txBody>
      </p:sp>
      <p:sp>
        <p:nvSpPr>
          <p:cNvPr id="16" name="TextBox 15"/>
          <p:cNvSpPr txBox="1"/>
          <p:nvPr/>
        </p:nvSpPr>
        <p:spPr>
          <a:xfrm>
            <a:off x="3702705" y="6096000"/>
            <a:ext cx="1738589" cy="430887"/>
          </a:xfrm>
          <a:prstGeom prst="rect">
            <a:avLst/>
          </a:prstGeom>
          <a:solidFill>
            <a:schemeClr val="accent3">
              <a:lumMod val="60000"/>
              <a:lumOff val="40000"/>
              <a:alpha val="50000"/>
            </a:schemeClr>
          </a:solidFill>
        </p:spPr>
        <p:txBody>
          <a:bodyPr wrap="none" rtlCol="0">
            <a:spAutoFit/>
          </a:bodyPr>
          <a:lstStyle/>
          <a:p>
            <a:pPr algn="ctr"/>
            <a:r>
              <a:rPr lang="en-US" sz="2200" b="1" dirty="0">
                <a:solidFill>
                  <a:prstClr val="black"/>
                </a:solidFill>
                <a:latin typeface="Georgia" pitchFamily="18" charset="0"/>
              </a:rPr>
              <a:t>A constant</a:t>
            </a:r>
          </a:p>
        </p:txBody>
      </p:sp>
      <p:sp>
        <p:nvSpPr>
          <p:cNvPr id="17" name="TextBox 16"/>
          <p:cNvSpPr txBox="1"/>
          <p:nvPr/>
        </p:nvSpPr>
        <p:spPr>
          <a:xfrm>
            <a:off x="1600200" y="3581400"/>
            <a:ext cx="1129686" cy="430887"/>
          </a:xfrm>
          <a:prstGeom prst="rect">
            <a:avLst/>
          </a:prstGeom>
          <a:noFill/>
        </p:spPr>
        <p:txBody>
          <a:bodyPr wrap="none" rtlCol="0">
            <a:spAutoFit/>
          </a:bodyPr>
          <a:lstStyle/>
          <a:p>
            <a:pPr algn="ctr"/>
            <a:r>
              <a:rPr lang="en-US" sz="2200" b="1" dirty="0">
                <a:solidFill>
                  <a:prstClr val="black"/>
                </a:solidFill>
                <a:latin typeface="Georgia" pitchFamily="18" charset="0"/>
              </a:rPr>
              <a:t>Radial</a:t>
            </a:r>
          </a:p>
        </p:txBody>
      </p:sp>
      <p:sp>
        <p:nvSpPr>
          <p:cNvPr id="18" name="TextBox 17"/>
          <p:cNvSpPr txBox="1"/>
          <p:nvPr/>
        </p:nvSpPr>
        <p:spPr>
          <a:xfrm>
            <a:off x="6172198" y="3581400"/>
            <a:ext cx="1371602" cy="430887"/>
          </a:xfrm>
          <a:prstGeom prst="rect">
            <a:avLst/>
          </a:prstGeom>
          <a:noFill/>
        </p:spPr>
        <p:txBody>
          <a:bodyPr wrap="none" rtlCol="0">
            <a:spAutoFit/>
          </a:bodyPr>
          <a:lstStyle/>
          <a:p>
            <a:pPr algn="ctr"/>
            <a:r>
              <a:rPr lang="en-US" sz="2200" b="1" dirty="0">
                <a:solidFill>
                  <a:prstClr val="black"/>
                </a:solidFill>
                <a:latin typeface="Georgia" pitchFamily="18" charset="0"/>
              </a:rPr>
              <a:t>Angular</a:t>
            </a:r>
          </a:p>
        </p:txBody>
      </p:sp>
      <p:graphicFrame>
        <p:nvGraphicFramePr>
          <p:cNvPr id="285703" name="Object 10"/>
          <p:cNvGraphicFramePr>
            <a:graphicFrameLocks noChangeAspect="1"/>
          </p:cNvGraphicFramePr>
          <p:nvPr>
            <p:extLst>
              <p:ext uri="{D42A27DB-BD31-4B8C-83A1-F6EECF244321}">
                <p14:modId xmlns:p14="http://schemas.microsoft.com/office/powerpoint/2010/main" val="75073448"/>
              </p:ext>
            </p:extLst>
          </p:nvPr>
        </p:nvGraphicFramePr>
        <p:xfrm>
          <a:off x="255588" y="4035425"/>
          <a:ext cx="8736012" cy="926158"/>
        </p:xfrm>
        <a:graphic>
          <a:graphicData uri="http://schemas.openxmlformats.org/presentationml/2006/ole">
            <mc:AlternateContent xmlns:mc="http://schemas.openxmlformats.org/markup-compatibility/2006">
              <mc:Choice xmlns:v="urn:schemas-microsoft-com:vml" Requires="v">
                <p:oleObj name="Equation" r:id="rId5" imgW="4813300" imgH="508000" progId="Equation.3">
                  <p:embed/>
                </p:oleObj>
              </mc:Choice>
              <mc:Fallback>
                <p:oleObj name="Equation" r:id="rId5" imgW="4813300" imgH="508000" progId="Equation.3">
                  <p:embed/>
                  <p:pic>
                    <p:nvPicPr>
                      <p:cNvPr id="0" name=""/>
                      <p:cNvPicPr>
                        <a:picLocks noChangeAspect="1" noChangeArrowheads="1"/>
                      </p:cNvPicPr>
                      <p:nvPr/>
                    </p:nvPicPr>
                    <p:blipFill>
                      <a:blip r:embed="rId6"/>
                      <a:srcRect/>
                      <a:stretch>
                        <a:fillRect/>
                      </a:stretch>
                    </p:blipFill>
                    <p:spPr bwMode="auto">
                      <a:xfrm>
                        <a:off x="255588" y="4035425"/>
                        <a:ext cx="8736012" cy="926158"/>
                      </a:xfrm>
                      <a:prstGeom prst="rect">
                        <a:avLst/>
                      </a:prstGeom>
                      <a:noFill/>
                      <a:ln>
                        <a:noFill/>
                      </a:ln>
                      <a:effectLst/>
                    </p:spPr>
                  </p:pic>
                </p:oleObj>
              </mc:Fallback>
            </mc:AlternateContent>
          </a:graphicData>
        </a:graphic>
      </p:graphicFrame>
      <p:graphicFrame>
        <p:nvGraphicFramePr>
          <p:cNvPr id="259082" name="Object 10"/>
          <p:cNvGraphicFramePr>
            <a:graphicFrameLocks noChangeAspect="1"/>
          </p:cNvGraphicFramePr>
          <p:nvPr>
            <p:extLst>
              <p:ext uri="{D42A27DB-BD31-4B8C-83A1-F6EECF244321}">
                <p14:modId xmlns:p14="http://schemas.microsoft.com/office/powerpoint/2010/main" val="1966756988"/>
              </p:ext>
            </p:extLst>
          </p:nvPr>
        </p:nvGraphicFramePr>
        <p:xfrm>
          <a:off x="167204" y="1392238"/>
          <a:ext cx="8900596" cy="893762"/>
        </p:xfrm>
        <a:graphic>
          <a:graphicData uri="http://schemas.openxmlformats.org/presentationml/2006/ole">
            <mc:AlternateContent xmlns:mc="http://schemas.openxmlformats.org/markup-compatibility/2006">
              <mc:Choice xmlns:v="urn:schemas-microsoft-com:vml" Requires="v">
                <p:oleObj name="Equation" r:id="rId7" imgW="4826000" imgH="482600" progId="Equation.3">
                  <p:embed/>
                </p:oleObj>
              </mc:Choice>
              <mc:Fallback>
                <p:oleObj name="Equation" r:id="rId7" imgW="4826000" imgH="482600" progId="Equation.3">
                  <p:embed/>
                  <p:pic>
                    <p:nvPicPr>
                      <p:cNvPr id="0" name=""/>
                      <p:cNvPicPr>
                        <a:picLocks noChangeAspect="1" noChangeArrowheads="1"/>
                      </p:cNvPicPr>
                      <p:nvPr/>
                    </p:nvPicPr>
                    <p:blipFill>
                      <a:blip r:embed="rId8"/>
                      <a:srcRect/>
                      <a:stretch>
                        <a:fillRect/>
                      </a:stretch>
                    </p:blipFill>
                    <p:spPr bwMode="auto">
                      <a:xfrm>
                        <a:off x="167204" y="1392238"/>
                        <a:ext cx="8900596" cy="89376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463702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685800" y="1905000"/>
            <a:ext cx="5105400" cy="990600"/>
          </a:xfrm>
          <a:prstGeom prst="roundRect">
            <a:avLst/>
          </a:prstGeom>
          <a:solidFill>
            <a:srgbClr val="0080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ounded Rectangle 7"/>
          <p:cNvSpPr/>
          <p:nvPr/>
        </p:nvSpPr>
        <p:spPr>
          <a:xfrm>
            <a:off x="685800" y="914400"/>
            <a:ext cx="5105400" cy="990600"/>
          </a:xfrm>
          <a:prstGeom prst="roundRect">
            <a:avLst/>
          </a:prstGeom>
          <a:solidFill>
            <a:schemeClr val="accent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Separation of variables</a:t>
            </a:r>
          </a:p>
        </p:txBody>
      </p:sp>
      <p:graphicFrame>
        <p:nvGraphicFramePr>
          <p:cNvPr id="288773" name="Object 7"/>
          <p:cNvGraphicFramePr>
            <a:graphicFrameLocks noChangeAspect="1"/>
          </p:cNvGraphicFramePr>
          <p:nvPr>
            <p:extLst>
              <p:ext uri="{D42A27DB-BD31-4B8C-83A1-F6EECF244321}">
                <p14:modId xmlns:p14="http://schemas.microsoft.com/office/powerpoint/2010/main" val="2521947157"/>
              </p:ext>
            </p:extLst>
          </p:nvPr>
        </p:nvGraphicFramePr>
        <p:xfrm>
          <a:off x="1046163" y="1131888"/>
          <a:ext cx="4551362" cy="1665287"/>
        </p:xfrm>
        <a:graphic>
          <a:graphicData uri="http://schemas.openxmlformats.org/presentationml/2006/ole">
            <mc:AlternateContent xmlns:mc="http://schemas.openxmlformats.org/markup-compatibility/2006">
              <mc:Choice xmlns:v="urn:schemas-microsoft-com:vml" Requires="v">
                <p:oleObj name="Equation" r:id="rId2" imgW="2616200" imgH="952500" progId="Equation.3">
                  <p:embed/>
                </p:oleObj>
              </mc:Choice>
              <mc:Fallback>
                <p:oleObj name="Equation" r:id="rId2" imgW="2616200" imgH="952500" progId="Equation.3">
                  <p:embed/>
                  <p:pic>
                    <p:nvPicPr>
                      <p:cNvPr id="0" name=""/>
                      <p:cNvPicPr>
                        <a:picLocks noChangeAspect="1" noChangeArrowheads="1"/>
                      </p:cNvPicPr>
                      <p:nvPr/>
                    </p:nvPicPr>
                    <p:blipFill>
                      <a:blip r:embed="rId3"/>
                      <a:srcRect/>
                      <a:stretch>
                        <a:fillRect/>
                      </a:stretch>
                    </p:blipFill>
                    <p:spPr bwMode="auto">
                      <a:xfrm>
                        <a:off x="1046163" y="1131888"/>
                        <a:ext cx="4551362" cy="1665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4" name="TextBox 13"/>
          <p:cNvSpPr txBox="1"/>
          <p:nvPr/>
        </p:nvSpPr>
        <p:spPr>
          <a:xfrm>
            <a:off x="6120140" y="1219200"/>
            <a:ext cx="2490460" cy="430887"/>
          </a:xfrm>
          <a:prstGeom prst="rect">
            <a:avLst/>
          </a:prstGeom>
          <a:noFill/>
        </p:spPr>
        <p:txBody>
          <a:bodyPr wrap="none" rtlCol="0">
            <a:spAutoFit/>
          </a:bodyPr>
          <a:lstStyle/>
          <a:p>
            <a:pPr algn="ctr"/>
            <a:r>
              <a:rPr lang="en-US" sz="2200" b="1" dirty="0">
                <a:solidFill>
                  <a:prstClr val="black"/>
                </a:solidFill>
                <a:latin typeface="Georgia" pitchFamily="18" charset="0"/>
              </a:rPr>
              <a:t>Radial equation</a:t>
            </a:r>
          </a:p>
        </p:txBody>
      </p:sp>
      <p:sp>
        <p:nvSpPr>
          <p:cNvPr id="15" name="TextBox 14"/>
          <p:cNvSpPr txBox="1"/>
          <p:nvPr/>
        </p:nvSpPr>
        <p:spPr>
          <a:xfrm>
            <a:off x="6106824" y="2209800"/>
            <a:ext cx="2732376" cy="430887"/>
          </a:xfrm>
          <a:prstGeom prst="rect">
            <a:avLst/>
          </a:prstGeom>
          <a:noFill/>
        </p:spPr>
        <p:txBody>
          <a:bodyPr wrap="none" rtlCol="0">
            <a:spAutoFit/>
          </a:bodyPr>
          <a:lstStyle/>
          <a:p>
            <a:pPr algn="ctr"/>
            <a:r>
              <a:rPr lang="en-US" sz="2200" b="1" dirty="0">
                <a:solidFill>
                  <a:prstClr val="black"/>
                </a:solidFill>
                <a:latin typeface="Georgia" pitchFamily="18" charset="0"/>
              </a:rPr>
              <a:t>Angular equation</a:t>
            </a:r>
          </a:p>
        </p:txBody>
      </p:sp>
    </p:spTree>
    <p:extLst>
      <p:ext uri="{BB962C8B-B14F-4D97-AF65-F5344CB8AC3E}">
        <p14:creationId xmlns:p14="http://schemas.microsoft.com/office/powerpoint/2010/main" val="3314736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6120140" y="1219200"/>
            <a:ext cx="2490460" cy="430887"/>
          </a:xfrm>
          <a:prstGeom prst="rect">
            <a:avLst/>
          </a:prstGeom>
          <a:noFill/>
        </p:spPr>
        <p:txBody>
          <a:bodyPr wrap="none" rtlCol="0">
            <a:spAutoFit/>
          </a:bodyPr>
          <a:lstStyle/>
          <a:p>
            <a:pPr algn="ctr"/>
            <a:r>
              <a:rPr lang="en-US" sz="2200" b="1" dirty="0">
                <a:solidFill>
                  <a:prstClr val="black"/>
                </a:solidFill>
                <a:latin typeface="Georgia" pitchFamily="18" charset="0"/>
              </a:rPr>
              <a:t>Radial equation</a:t>
            </a:r>
          </a:p>
        </p:txBody>
      </p:sp>
      <p:sp>
        <p:nvSpPr>
          <p:cNvPr id="15" name="Rounded Rectangle 14"/>
          <p:cNvSpPr/>
          <p:nvPr/>
        </p:nvSpPr>
        <p:spPr>
          <a:xfrm>
            <a:off x="381000" y="5683250"/>
            <a:ext cx="4114800" cy="990600"/>
          </a:xfrm>
          <a:prstGeom prst="roundRect">
            <a:avLst/>
          </a:prstGeom>
          <a:solidFill>
            <a:srgbClr val="FFFF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16" name="Object 9"/>
          <p:cNvGraphicFramePr>
            <a:graphicFrameLocks noChangeAspect="1"/>
          </p:cNvGraphicFramePr>
          <p:nvPr>
            <p:extLst>
              <p:ext uri="{D42A27DB-BD31-4B8C-83A1-F6EECF244321}">
                <p14:modId xmlns:p14="http://schemas.microsoft.com/office/powerpoint/2010/main" val="1334083116"/>
              </p:ext>
            </p:extLst>
          </p:nvPr>
        </p:nvGraphicFramePr>
        <p:xfrm>
          <a:off x="517525" y="5791200"/>
          <a:ext cx="3711575" cy="842963"/>
        </p:xfrm>
        <a:graphic>
          <a:graphicData uri="http://schemas.openxmlformats.org/presentationml/2006/ole">
            <mc:AlternateContent xmlns:mc="http://schemas.openxmlformats.org/markup-compatibility/2006">
              <mc:Choice xmlns:v="urn:schemas-microsoft-com:vml" Requires="v">
                <p:oleObj name="Equation" r:id="rId2" imgW="2133600" imgH="482600" progId="Equation.3">
                  <p:embed/>
                </p:oleObj>
              </mc:Choice>
              <mc:Fallback>
                <p:oleObj name="Equation" r:id="rId2" imgW="2133600" imgH="482600" progId="Equation.3">
                  <p:embed/>
                  <p:pic>
                    <p:nvPicPr>
                      <p:cNvPr id="0" name=""/>
                      <p:cNvPicPr>
                        <a:picLocks noChangeAspect="1" noChangeArrowheads="1"/>
                      </p:cNvPicPr>
                      <p:nvPr/>
                    </p:nvPicPr>
                    <p:blipFill>
                      <a:blip r:embed="rId3"/>
                      <a:srcRect/>
                      <a:stretch>
                        <a:fillRect/>
                      </a:stretch>
                    </p:blipFill>
                    <p:spPr bwMode="auto">
                      <a:xfrm>
                        <a:off x="517525" y="5791200"/>
                        <a:ext cx="3711575" cy="842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ounded Rectangle 11"/>
          <p:cNvSpPr/>
          <p:nvPr/>
        </p:nvSpPr>
        <p:spPr>
          <a:xfrm>
            <a:off x="609600" y="4648200"/>
            <a:ext cx="3581400" cy="762000"/>
          </a:xfrm>
          <a:prstGeom prst="round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ounded Rectangle 12"/>
          <p:cNvSpPr/>
          <p:nvPr/>
        </p:nvSpPr>
        <p:spPr>
          <a:xfrm>
            <a:off x="4419600" y="4648200"/>
            <a:ext cx="1143000" cy="762000"/>
          </a:xfrm>
          <a:prstGeom prst="round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Rounded Rectangle 8"/>
          <p:cNvSpPr/>
          <p:nvPr/>
        </p:nvSpPr>
        <p:spPr>
          <a:xfrm>
            <a:off x="685800" y="1905000"/>
            <a:ext cx="5105400" cy="990600"/>
          </a:xfrm>
          <a:prstGeom prst="roundRect">
            <a:avLst/>
          </a:prstGeom>
          <a:solidFill>
            <a:srgbClr val="0080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ounded Rectangle 9"/>
          <p:cNvSpPr/>
          <p:nvPr/>
        </p:nvSpPr>
        <p:spPr>
          <a:xfrm>
            <a:off x="609600" y="3581400"/>
            <a:ext cx="5105400" cy="457200"/>
          </a:xfrm>
          <a:prstGeom prst="roundRect">
            <a:avLst/>
          </a:prstGeom>
          <a:solidFill>
            <a:srgbClr val="3366FF">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ounded Rectangle 7"/>
          <p:cNvSpPr/>
          <p:nvPr/>
        </p:nvSpPr>
        <p:spPr>
          <a:xfrm>
            <a:off x="685800" y="914400"/>
            <a:ext cx="5105400" cy="990600"/>
          </a:xfrm>
          <a:prstGeom prst="roundRect">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Separation of variables</a:t>
            </a:r>
          </a:p>
        </p:txBody>
      </p:sp>
      <p:graphicFrame>
        <p:nvGraphicFramePr>
          <p:cNvPr id="288776" name="Object 7"/>
          <p:cNvGraphicFramePr>
            <a:graphicFrameLocks noChangeAspect="1"/>
          </p:cNvGraphicFramePr>
          <p:nvPr>
            <p:extLst>
              <p:ext uri="{D42A27DB-BD31-4B8C-83A1-F6EECF244321}">
                <p14:modId xmlns:p14="http://schemas.microsoft.com/office/powerpoint/2010/main" val="4265615039"/>
              </p:ext>
            </p:extLst>
          </p:nvPr>
        </p:nvGraphicFramePr>
        <p:xfrm>
          <a:off x="844549" y="3581400"/>
          <a:ext cx="4870451" cy="457200"/>
        </p:xfrm>
        <a:graphic>
          <a:graphicData uri="http://schemas.openxmlformats.org/presentationml/2006/ole">
            <mc:AlternateContent xmlns:mc="http://schemas.openxmlformats.org/markup-compatibility/2006">
              <mc:Choice xmlns:v="urn:schemas-microsoft-com:vml" Requires="v">
                <p:oleObj name="Equation" r:id="rId4" imgW="2451100" imgH="228600" progId="">
                  <p:embed/>
                </p:oleObj>
              </mc:Choice>
              <mc:Fallback>
                <p:oleObj name="Equation" r:id="rId4" imgW="2451100" imgH="2286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549" y="3581400"/>
                        <a:ext cx="4870451"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88777" name="Object 9"/>
          <p:cNvGraphicFramePr>
            <a:graphicFrameLocks noChangeAspect="1"/>
          </p:cNvGraphicFramePr>
          <p:nvPr>
            <p:extLst>
              <p:ext uri="{D42A27DB-BD31-4B8C-83A1-F6EECF244321}">
                <p14:modId xmlns:p14="http://schemas.microsoft.com/office/powerpoint/2010/main" val="654148915"/>
              </p:ext>
            </p:extLst>
          </p:nvPr>
        </p:nvGraphicFramePr>
        <p:xfrm>
          <a:off x="838200" y="4572000"/>
          <a:ext cx="4529138" cy="776288"/>
        </p:xfrm>
        <a:graphic>
          <a:graphicData uri="http://schemas.openxmlformats.org/presentationml/2006/ole">
            <mc:AlternateContent xmlns:mc="http://schemas.openxmlformats.org/markup-compatibility/2006">
              <mc:Choice xmlns:v="urn:schemas-microsoft-com:vml" Requires="v">
                <p:oleObj name="Equation" r:id="rId6" imgW="2603500" imgH="444500" progId="Equation.3">
                  <p:embed/>
                </p:oleObj>
              </mc:Choice>
              <mc:Fallback>
                <p:oleObj name="Equation" r:id="rId6" imgW="2603500" imgH="4445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4572000"/>
                        <a:ext cx="4529138" cy="776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88773" name="Object 7"/>
          <p:cNvGraphicFramePr>
            <a:graphicFrameLocks noChangeAspect="1"/>
          </p:cNvGraphicFramePr>
          <p:nvPr>
            <p:extLst>
              <p:ext uri="{D42A27DB-BD31-4B8C-83A1-F6EECF244321}">
                <p14:modId xmlns:p14="http://schemas.microsoft.com/office/powerpoint/2010/main" val="3161584651"/>
              </p:ext>
            </p:extLst>
          </p:nvPr>
        </p:nvGraphicFramePr>
        <p:xfrm>
          <a:off x="1046163" y="1131888"/>
          <a:ext cx="4551362" cy="1665287"/>
        </p:xfrm>
        <a:graphic>
          <a:graphicData uri="http://schemas.openxmlformats.org/presentationml/2006/ole">
            <mc:AlternateContent xmlns:mc="http://schemas.openxmlformats.org/markup-compatibility/2006">
              <mc:Choice xmlns:v="urn:schemas-microsoft-com:vml" Requires="v">
                <p:oleObj name="Equation" r:id="rId8" imgW="2616200" imgH="952500" progId="Equation.3">
                  <p:embed/>
                </p:oleObj>
              </mc:Choice>
              <mc:Fallback>
                <p:oleObj name="Equation" r:id="rId8" imgW="2616200" imgH="952500" progId="Equation.3">
                  <p:embed/>
                  <p:pic>
                    <p:nvPicPr>
                      <p:cNvPr id="0" name=""/>
                      <p:cNvPicPr>
                        <a:picLocks noChangeAspect="1" noChangeArrowheads="1"/>
                      </p:cNvPicPr>
                      <p:nvPr/>
                    </p:nvPicPr>
                    <p:blipFill>
                      <a:blip r:embed="rId9"/>
                      <a:srcRect/>
                      <a:stretch>
                        <a:fillRect/>
                      </a:stretch>
                    </p:blipFill>
                    <p:spPr bwMode="auto">
                      <a:xfrm>
                        <a:off x="1046163" y="1131888"/>
                        <a:ext cx="4551362" cy="1665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4" name="Rounded Rectangle 13"/>
          <p:cNvSpPr/>
          <p:nvPr/>
        </p:nvSpPr>
        <p:spPr>
          <a:xfrm>
            <a:off x="5105400" y="5674470"/>
            <a:ext cx="3429000" cy="990600"/>
          </a:xfrm>
          <a:prstGeom prst="roundRect">
            <a:avLst/>
          </a:prstGeom>
          <a:solidFill>
            <a:srgbClr val="FF00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17" name="Object 9"/>
          <p:cNvGraphicFramePr>
            <a:graphicFrameLocks noChangeAspect="1"/>
          </p:cNvGraphicFramePr>
          <p:nvPr>
            <p:extLst>
              <p:ext uri="{D42A27DB-BD31-4B8C-83A1-F6EECF244321}">
                <p14:modId xmlns:p14="http://schemas.microsoft.com/office/powerpoint/2010/main" val="2242891509"/>
              </p:ext>
            </p:extLst>
          </p:nvPr>
        </p:nvGraphicFramePr>
        <p:xfrm>
          <a:off x="5235575" y="5793533"/>
          <a:ext cx="1501775" cy="798512"/>
        </p:xfrm>
        <a:graphic>
          <a:graphicData uri="http://schemas.openxmlformats.org/presentationml/2006/ole">
            <mc:AlternateContent xmlns:mc="http://schemas.openxmlformats.org/markup-compatibility/2006">
              <mc:Choice xmlns:v="urn:schemas-microsoft-com:vml" Requires="v">
                <p:oleObj name="Equation" r:id="rId10" imgW="863600" imgH="457200" progId="Equation.3">
                  <p:embed/>
                </p:oleObj>
              </mc:Choice>
              <mc:Fallback>
                <p:oleObj name="Equation" r:id="rId10" imgW="863600" imgH="457200" progId="Equation.3">
                  <p:embed/>
                  <p:pic>
                    <p:nvPicPr>
                      <p:cNvPr id="0" name=""/>
                      <p:cNvPicPr>
                        <a:picLocks noChangeAspect="1" noChangeArrowheads="1"/>
                      </p:cNvPicPr>
                      <p:nvPr/>
                    </p:nvPicPr>
                    <p:blipFill>
                      <a:blip r:embed="rId11"/>
                      <a:srcRect/>
                      <a:stretch>
                        <a:fillRect/>
                      </a:stretch>
                    </p:blipFill>
                    <p:spPr bwMode="auto">
                      <a:xfrm>
                        <a:off x="5235575" y="5793533"/>
                        <a:ext cx="1501775" cy="7985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3" name="TextBox 22"/>
          <p:cNvSpPr txBox="1"/>
          <p:nvPr/>
        </p:nvSpPr>
        <p:spPr>
          <a:xfrm>
            <a:off x="6106824" y="2209800"/>
            <a:ext cx="2732376" cy="430887"/>
          </a:xfrm>
          <a:prstGeom prst="rect">
            <a:avLst/>
          </a:prstGeom>
          <a:noFill/>
        </p:spPr>
        <p:txBody>
          <a:bodyPr wrap="none" rtlCol="0">
            <a:spAutoFit/>
          </a:bodyPr>
          <a:lstStyle/>
          <a:p>
            <a:pPr algn="ctr"/>
            <a:r>
              <a:rPr lang="en-US" sz="2200" b="1" dirty="0">
                <a:solidFill>
                  <a:prstClr val="black"/>
                </a:solidFill>
                <a:latin typeface="Georgia" pitchFamily="18" charset="0"/>
              </a:rPr>
              <a:t>Angular equation</a:t>
            </a:r>
          </a:p>
        </p:txBody>
      </p:sp>
    </p:spTree>
    <p:extLst>
      <p:ext uri="{BB962C8B-B14F-4D97-AF65-F5344CB8AC3E}">
        <p14:creationId xmlns:p14="http://schemas.microsoft.com/office/powerpoint/2010/main" val="2213072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685800" y="1143000"/>
            <a:ext cx="5105400" cy="990600"/>
          </a:xfrm>
          <a:prstGeom prst="roundRect">
            <a:avLst/>
          </a:prstGeom>
          <a:solidFill>
            <a:schemeClr val="accent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ounded Rectangle 9"/>
          <p:cNvSpPr/>
          <p:nvPr/>
        </p:nvSpPr>
        <p:spPr>
          <a:xfrm>
            <a:off x="685800" y="2209800"/>
            <a:ext cx="5105400" cy="990600"/>
          </a:xfrm>
          <a:prstGeom prst="roundRect">
            <a:avLst/>
          </a:prstGeom>
          <a:solidFill>
            <a:srgbClr val="FFFF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ounded Rectangle 12"/>
          <p:cNvSpPr/>
          <p:nvPr/>
        </p:nvSpPr>
        <p:spPr>
          <a:xfrm>
            <a:off x="685800" y="3276600"/>
            <a:ext cx="5105400" cy="990600"/>
          </a:xfrm>
          <a:prstGeom prst="roundRect">
            <a:avLst/>
          </a:prstGeom>
          <a:solidFill>
            <a:srgbClr val="FF00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265220" name="Object 7"/>
          <p:cNvGraphicFramePr>
            <a:graphicFrameLocks noChangeAspect="1"/>
          </p:cNvGraphicFramePr>
          <p:nvPr>
            <p:extLst>
              <p:ext uri="{D42A27DB-BD31-4B8C-83A1-F6EECF244321}">
                <p14:modId xmlns:p14="http://schemas.microsoft.com/office/powerpoint/2010/main" val="4074387753"/>
              </p:ext>
            </p:extLst>
          </p:nvPr>
        </p:nvGraphicFramePr>
        <p:xfrm>
          <a:off x="1111250" y="1262063"/>
          <a:ext cx="4287838" cy="842962"/>
        </p:xfrm>
        <a:graphic>
          <a:graphicData uri="http://schemas.openxmlformats.org/presentationml/2006/ole">
            <mc:AlternateContent xmlns:mc="http://schemas.openxmlformats.org/markup-compatibility/2006">
              <mc:Choice xmlns:v="urn:schemas-microsoft-com:vml" Requires="v">
                <p:oleObj name="Equation" r:id="rId2" imgW="2463800" imgH="482600" progId="Equation.3">
                  <p:embed/>
                </p:oleObj>
              </mc:Choice>
              <mc:Fallback>
                <p:oleObj name="Equation" r:id="rId2" imgW="2463800" imgH="482600" progId="Equation.3">
                  <p:embed/>
                  <p:pic>
                    <p:nvPicPr>
                      <p:cNvPr id="0" name=""/>
                      <p:cNvPicPr>
                        <a:picLocks noChangeAspect="1" noChangeArrowheads="1"/>
                      </p:cNvPicPr>
                      <p:nvPr/>
                    </p:nvPicPr>
                    <p:blipFill>
                      <a:blip r:embed="rId3"/>
                      <a:srcRect/>
                      <a:stretch>
                        <a:fillRect/>
                      </a:stretch>
                    </p:blipFill>
                    <p:spPr bwMode="auto">
                      <a:xfrm>
                        <a:off x="1111250" y="1262063"/>
                        <a:ext cx="4287838" cy="842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65221" name="Object 9"/>
          <p:cNvGraphicFramePr>
            <a:graphicFrameLocks noChangeAspect="1"/>
          </p:cNvGraphicFramePr>
          <p:nvPr>
            <p:extLst>
              <p:ext uri="{D42A27DB-BD31-4B8C-83A1-F6EECF244321}">
                <p14:modId xmlns:p14="http://schemas.microsoft.com/office/powerpoint/2010/main" val="2647325066"/>
              </p:ext>
            </p:extLst>
          </p:nvPr>
        </p:nvGraphicFramePr>
        <p:xfrm>
          <a:off x="1014413" y="2325688"/>
          <a:ext cx="3711575" cy="842962"/>
        </p:xfrm>
        <a:graphic>
          <a:graphicData uri="http://schemas.openxmlformats.org/presentationml/2006/ole">
            <mc:AlternateContent xmlns:mc="http://schemas.openxmlformats.org/markup-compatibility/2006">
              <mc:Choice xmlns:v="urn:schemas-microsoft-com:vml" Requires="v">
                <p:oleObj name="Equation" r:id="rId4" imgW="2133600" imgH="482600" progId="Equation.3">
                  <p:embed/>
                </p:oleObj>
              </mc:Choice>
              <mc:Fallback>
                <p:oleObj name="Equation" r:id="rId4" imgW="2133600" imgH="482600" progId="Equation.3">
                  <p:embed/>
                  <p:pic>
                    <p:nvPicPr>
                      <p:cNvPr id="0" name=""/>
                      <p:cNvPicPr>
                        <a:picLocks noChangeAspect="1" noChangeArrowheads="1"/>
                      </p:cNvPicPr>
                      <p:nvPr/>
                    </p:nvPicPr>
                    <p:blipFill>
                      <a:blip r:embed="rId5"/>
                      <a:srcRect/>
                      <a:stretch>
                        <a:fillRect/>
                      </a:stretch>
                    </p:blipFill>
                    <p:spPr bwMode="auto">
                      <a:xfrm>
                        <a:off x="1014413" y="2325688"/>
                        <a:ext cx="3711575" cy="842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Separation of variables</a:t>
            </a:r>
          </a:p>
        </p:txBody>
      </p:sp>
      <p:sp>
        <p:nvSpPr>
          <p:cNvPr id="8" name="Rectangle 7"/>
          <p:cNvSpPr/>
          <p:nvPr/>
        </p:nvSpPr>
        <p:spPr>
          <a:xfrm>
            <a:off x="457200" y="4800600"/>
            <a:ext cx="6096000" cy="461665"/>
          </a:xfrm>
          <a:prstGeom prst="rect">
            <a:avLst/>
          </a:prstGeom>
          <a:solidFill>
            <a:srgbClr val="00B0F0">
              <a:alpha val="40000"/>
            </a:srgbClr>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solidFill>
                  <a:prstClr val="black"/>
                </a:solidFill>
                <a:latin typeface="Georgia" pitchFamily="18" charset="0"/>
              </a:rPr>
              <a:t>The three variables </a:t>
            </a:r>
            <a:r>
              <a:rPr lang="en-US" sz="2400" i="1" dirty="0">
                <a:solidFill>
                  <a:prstClr val="black"/>
                </a:solidFill>
                <a:latin typeface="Georgia" pitchFamily="18" charset="0"/>
              </a:rPr>
              <a:t>r</a:t>
            </a:r>
            <a:r>
              <a:rPr lang="en-US" sz="2400" dirty="0">
                <a:solidFill>
                  <a:prstClr val="black"/>
                </a:solidFill>
                <a:latin typeface="Georgia" pitchFamily="18" charset="0"/>
              </a:rPr>
              <a:t>, </a:t>
            </a:r>
            <a:r>
              <a:rPr lang="en-US" sz="2400" i="1" dirty="0">
                <a:solidFill>
                  <a:prstClr val="black"/>
                </a:solidFill>
                <a:latin typeface="Georgia" pitchFamily="18" charset="0"/>
                <a:sym typeface="Symbol"/>
              </a:rPr>
              <a:t> </a:t>
            </a:r>
            <a:r>
              <a:rPr lang="en-US" sz="2400" dirty="0">
                <a:solidFill>
                  <a:prstClr val="black"/>
                </a:solidFill>
                <a:latin typeface="Georgia" pitchFamily="18" charset="0"/>
                <a:sym typeface="Symbol"/>
              </a:rPr>
              <a:t> and </a:t>
            </a:r>
            <a:r>
              <a:rPr lang="en-US" sz="2400" i="1" dirty="0">
                <a:solidFill>
                  <a:prstClr val="black"/>
                </a:solidFill>
                <a:latin typeface="Georgia" pitchFamily="18" charset="0"/>
                <a:sym typeface="Symbol"/>
              </a:rPr>
              <a:t> </a:t>
            </a:r>
            <a:r>
              <a:rPr lang="en-US" sz="2400" dirty="0">
                <a:solidFill>
                  <a:prstClr val="black"/>
                </a:solidFill>
                <a:latin typeface="Georgia" pitchFamily="18" charset="0"/>
                <a:sym typeface="Symbol"/>
              </a:rPr>
              <a:t>are separated</a:t>
            </a:r>
            <a:endParaRPr lang="en-US" sz="2400" baseline="30000" dirty="0">
              <a:solidFill>
                <a:prstClr val="black"/>
              </a:solidFill>
              <a:latin typeface="Georgia" pitchFamily="18" charset="0"/>
            </a:endParaRPr>
          </a:p>
        </p:txBody>
      </p:sp>
      <p:graphicFrame>
        <p:nvGraphicFramePr>
          <p:cNvPr id="12" name="Object 9"/>
          <p:cNvGraphicFramePr>
            <a:graphicFrameLocks noChangeAspect="1"/>
          </p:cNvGraphicFramePr>
          <p:nvPr>
            <p:extLst>
              <p:ext uri="{D42A27DB-BD31-4B8C-83A1-F6EECF244321}">
                <p14:modId xmlns:p14="http://schemas.microsoft.com/office/powerpoint/2010/main" val="273194326"/>
              </p:ext>
            </p:extLst>
          </p:nvPr>
        </p:nvGraphicFramePr>
        <p:xfrm>
          <a:off x="882650" y="3403600"/>
          <a:ext cx="1501775" cy="798513"/>
        </p:xfrm>
        <a:graphic>
          <a:graphicData uri="http://schemas.openxmlformats.org/presentationml/2006/ole">
            <mc:AlternateContent xmlns:mc="http://schemas.openxmlformats.org/markup-compatibility/2006">
              <mc:Choice xmlns:v="urn:schemas-microsoft-com:vml" Requires="v">
                <p:oleObj name="Equation" r:id="rId6" imgW="863600" imgH="457200" progId="Equation.3">
                  <p:embed/>
                </p:oleObj>
              </mc:Choice>
              <mc:Fallback>
                <p:oleObj name="Equation" r:id="rId6" imgW="863600" imgH="457200" progId="Equation.3">
                  <p:embed/>
                  <p:pic>
                    <p:nvPicPr>
                      <p:cNvPr id="0" name=""/>
                      <p:cNvPicPr>
                        <a:picLocks noChangeAspect="1" noChangeArrowheads="1"/>
                      </p:cNvPicPr>
                      <p:nvPr/>
                    </p:nvPicPr>
                    <p:blipFill>
                      <a:blip r:embed="rId7"/>
                      <a:srcRect/>
                      <a:stretch>
                        <a:fillRect/>
                      </a:stretch>
                    </p:blipFill>
                    <p:spPr bwMode="auto">
                      <a:xfrm>
                        <a:off x="882650" y="3403600"/>
                        <a:ext cx="1501775" cy="798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11418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5715000" y="1066800"/>
            <a:ext cx="3048000" cy="838200"/>
          </a:xfrm>
          <a:prstGeom prst="roundRect">
            <a:avLst/>
          </a:prstGeom>
          <a:solidFill>
            <a:srgbClr val="FFFF00">
              <a:alpha val="2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ounded Rectangle 9"/>
          <p:cNvSpPr/>
          <p:nvPr/>
        </p:nvSpPr>
        <p:spPr>
          <a:xfrm>
            <a:off x="228600" y="1066800"/>
            <a:ext cx="3048000" cy="838200"/>
          </a:xfrm>
          <a:prstGeom prst="roundRect">
            <a:avLst/>
          </a:prstGeom>
          <a:solidFill>
            <a:srgbClr val="FF0000">
              <a:alpha val="1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Solution to </a:t>
            </a:r>
            <a:r>
              <a:rPr lang="en-US" sz="2400" b="1" i="1" u="sng" dirty="0">
                <a:solidFill>
                  <a:srgbClr val="3333FF"/>
                </a:solidFill>
                <a:effectLst>
                  <a:outerShdw blurRad="38100" dist="38100" dir="2700000" algn="tl">
                    <a:srgbClr val="000000">
                      <a:alpha val="43137"/>
                    </a:srgbClr>
                  </a:outerShdw>
                </a:effectLst>
                <a:latin typeface="Symbol" charset="2"/>
                <a:cs typeface="Symbol" charset="2"/>
                <a:sym typeface="Symbol"/>
              </a:rPr>
              <a:t>f</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part</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253957" name="Object 5"/>
          <p:cNvGraphicFramePr>
            <a:graphicFrameLocks noChangeAspect="1"/>
          </p:cNvGraphicFramePr>
          <p:nvPr>
            <p:extLst>
              <p:ext uri="{D42A27DB-BD31-4B8C-83A1-F6EECF244321}">
                <p14:modId xmlns:p14="http://schemas.microsoft.com/office/powerpoint/2010/main" val="3071474921"/>
              </p:ext>
            </p:extLst>
          </p:nvPr>
        </p:nvGraphicFramePr>
        <p:xfrm>
          <a:off x="381000" y="990600"/>
          <a:ext cx="2795587" cy="911225"/>
        </p:xfrm>
        <a:graphic>
          <a:graphicData uri="http://schemas.openxmlformats.org/presentationml/2006/ole">
            <mc:AlternateContent xmlns:mc="http://schemas.openxmlformats.org/markup-compatibility/2006">
              <mc:Choice xmlns:v="urn:schemas-microsoft-com:vml" Requires="v">
                <p:oleObj name="Equation" r:id="rId2" imgW="1409700" imgH="457200" progId="Equation.3">
                  <p:embed/>
                </p:oleObj>
              </mc:Choice>
              <mc:Fallback>
                <p:oleObj name="Equation" r:id="rId2" imgW="1409700" imgH="457200" progId="Equation.3">
                  <p:embed/>
                  <p:pic>
                    <p:nvPicPr>
                      <p:cNvPr id="0" name=""/>
                      <p:cNvPicPr>
                        <a:picLocks noChangeAspect="1" noChangeArrowheads="1"/>
                      </p:cNvPicPr>
                      <p:nvPr/>
                    </p:nvPicPr>
                    <p:blipFill>
                      <a:blip r:embed="rId3"/>
                      <a:srcRect/>
                      <a:stretch>
                        <a:fillRect/>
                      </a:stretch>
                    </p:blipFill>
                    <p:spPr bwMode="auto">
                      <a:xfrm>
                        <a:off x="381000" y="990600"/>
                        <a:ext cx="2795587" cy="911225"/>
                      </a:xfrm>
                      <a:prstGeom prst="rect">
                        <a:avLst/>
                      </a:prstGeom>
                      <a:noFill/>
                      <a:ln>
                        <a:noFill/>
                      </a:ln>
                      <a:effectLst/>
                    </p:spPr>
                  </p:pic>
                </p:oleObj>
              </mc:Fallback>
            </mc:AlternateContent>
          </a:graphicData>
        </a:graphic>
      </p:graphicFrame>
      <p:sp>
        <p:nvSpPr>
          <p:cNvPr id="8" name="Rectangle 7"/>
          <p:cNvSpPr/>
          <p:nvPr/>
        </p:nvSpPr>
        <p:spPr>
          <a:xfrm>
            <a:off x="304800" y="2057400"/>
            <a:ext cx="4343400" cy="461665"/>
          </a:xfrm>
          <a:prstGeom prst="rect">
            <a:avLst/>
          </a:prstGeom>
          <a:solidFill>
            <a:srgbClr val="00B0F0">
              <a:alpha val="20000"/>
            </a:srgbClr>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solidFill>
                  <a:prstClr val="black"/>
                </a:solidFill>
                <a:latin typeface="Georgia" pitchFamily="18" charset="0"/>
              </a:rPr>
              <a:t>Trial solution:</a:t>
            </a:r>
          </a:p>
        </p:txBody>
      </p:sp>
      <p:graphicFrame>
        <p:nvGraphicFramePr>
          <p:cNvPr id="9" name="Object 4"/>
          <p:cNvGraphicFramePr>
            <a:graphicFrameLocks noChangeAspect="1"/>
          </p:cNvGraphicFramePr>
          <p:nvPr>
            <p:extLst>
              <p:ext uri="{D42A27DB-BD31-4B8C-83A1-F6EECF244321}">
                <p14:modId xmlns:p14="http://schemas.microsoft.com/office/powerpoint/2010/main" val="4009863903"/>
              </p:ext>
            </p:extLst>
          </p:nvPr>
        </p:nvGraphicFramePr>
        <p:xfrm>
          <a:off x="2673350" y="2057400"/>
          <a:ext cx="1822450" cy="457200"/>
        </p:xfrm>
        <a:graphic>
          <a:graphicData uri="http://schemas.openxmlformats.org/presentationml/2006/ole">
            <mc:AlternateContent xmlns:mc="http://schemas.openxmlformats.org/markup-compatibility/2006">
              <mc:Choice xmlns:v="urn:schemas-microsoft-com:vml" Requires="v">
                <p:oleObj name="Equation" r:id="rId4" imgW="914400" imgH="228600" progId="">
                  <p:embed/>
                </p:oleObj>
              </mc:Choice>
              <mc:Fallback>
                <p:oleObj name="Equation" r:id="rId4" imgW="914400" imgH="2286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3350" y="2057400"/>
                        <a:ext cx="18224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65224" name="Object 3"/>
          <p:cNvGraphicFramePr>
            <a:graphicFrameLocks noChangeAspect="1"/>
          </p:cNvGraphicFramePr>
          <p:nvPr>
            <p:extLst>
              <p:ext uri="{D42A27DB-BD31-4B8C-83A1-F6EECF244321}">
                <p14:modId xmlns:p14="http://schemas.microsoft.com/office/powerpoint/2010/main" val="2029516690"/>
              </p:ext>
            </p:extLst>
          </p:nvPr>
        </p:nvGraphicFramePr>
        <p:xfrm>
          <a:off x="6553200" y="1828800"/>
          <a:ext cx="1509712" cy="911225"/>
        </p:xfrm>
        <a:graphic>
          <a:graphicData uri="http://schemas.openxmlformats.org/presentationml/2006/ole">
            <mc:AlternateContent xmlns:mc="http://schemas.openxmlformats.org/markup-compatibility/2006">
              <mc:Choice xmlns:v="urn:schemas-microsoft-com:vml" Requires="v">
                <p:oleObj name="Equation" r:id="rId6" imgW="762000" imgH="457200" progId="Equation.3">
                  <p:embed/>
                </p:oleObj>
              </mc:Choice>
              <mc:Fallback>
                <p:oleObj name="Equation" r:id="rId6" imgW="762000" imgH="457200" progId="Equation.3">
                  <p:embed/>
                  <p:pic>
                    <p:nvPicPr>
                      <p:cNvPr id="0" name=""/>
                      <p:cNvPicPr>
                        <a:picLocks noChangeAspect="1" noChangeArrowheads="1"/>
                      </p:cNvPicPr>
                      <p:nvPr/>
                    </p:nvPicPr>
                    <p:blipFill>
                      <a:blip r:embed="rId7"/>
                      <a:srcRect/>
                      <a:stretch>
                        <a:fillRect/>
                      </a:stretch>
                    </p:blipFill>
                    <p:spPr bwMode="auto">
                      <a:xfrm>
                        <a:off x="6553200" y="1828800"/>
                        <a:ext cx="1509712" cy="911225"/>
                      </a:xfrm>
                      <a:prstGeom prst="rect">
                        <a:avLst/>
                      </a:prstGeom>
                      <a:noFill/>
                      <a:ln>
                        <a:noFill/>
                      </a:ln>
                      <a:effectLst/>
                    </p:spPr>
                  </p:pic>
                </p:oleObj>
              </mc:Fallback>
            </mc:AlternateContent>
          </a:graphicData>
        </a:graphic>
      </p:graphicFrame>
      <p:pic>
        <p:nvPicPr>
          <p:cNvPr id="265229" name="Picture 13"/>
          <p:cNvPicPr>
            <a:picLocks noChangeAspect="1" noChangeArrowheads="1"/>
          </p:cNvPicPr>
          <p:nvPr/>
        </p:nvPicPr>
        <p:blipFill>
          <a:blip r:embed="rId8" cstate="print"/>
          <a:srcRect/>
          <a:stretch>
            <a:fillRect/>
          </a:stretch>
        </p:blipFill>
        <p:spPr bwMode="auto">
          <a:xfrm>
            <a:off x="533400" y="2967335"/>
            <a:ext cx="2714625" cy="2528888"/>
          </a:xfrm>
          <a:prstGeom prst="rect">
            <a:avLst/>
          </a:prstGeom>
          <a:noFill/>
          <a:ln w="9525">
            <a:noFill/>
            <a:miter lim="800000"/>
            <a:headEnd/>
            <a:tailEnd/>
          </a:ln>
          <a:effectLst/>
        </p:spPr>
      </p:pic>
      <p:grpSp>
        <p:nvGrpSpPr>
          <p:cNvPr id="3" name="Group 20"/>
          <p:cNvGrpSpPr/>
          <p:nvPr/>
        </p:nvGrpSpPr>
        <p:grpSpPr>
          <a:xfrm>
            <a:off x="3886200" y="2895600"/>
            <a:ext cx="5181600" cy="2286000"/>
            <a:chOff x="1600200" y="1295400"/>
            <a:chExt cx="5181600" cy="2286000"/>
          </a:xfrm>
        </p:grpSpPr>
        <p:grpSp>
          <p:nvGrpSpPr>
            <p:cNvPr id="4" name="Group 8"/>
            <p:cNvGrpSpPr/>
            <p:nvPr/>
          </p:nvGrpSpPr>
          <p:grpSpPr>
            <a:xfrm>
              <a:off x="1600200" y="1295400"/>
              <a:ext cx="2438400" cy="1371600"/>
              <a:chOff x="1600200" y="1295400"/>
              <a:chExt cx="2438400" cy="1371600"/>
            </a:xfrm>
          </p:grpSpPr>
          <p:sp>
            <p:nvSpPr>
              <p:cNvPr id="28" name="Rectangle 3"/>
              <p:cNvSpPr/>
              <p:nvPr/>
            </p:nvSpPr>
            <p:spPr>
              <a:xfrm>
                <a:off x="1828800" y="1295400"/>
                <a:ext cx="457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9" name="Rectangle 4"/>
              <p:cNvSpPr/>
              <p:nvPr/>
            </p:nvSpPr>
            <p:spPr>
              <a:xfrm>
                <a:off x="3048000" y="1905000"/>
                <a:ext cx="685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27" name="Picture 3"/>
              <p:cNvPicPr>
                <a:picLocks noChangeAspect="1" noChangeArrowheads="1"/>
              </p:cNvPicPr>
              <p:nvPr/>
            </p:nvPicPr>
            <p:blipFill>
              <a:blip r:embed="rId9" cstate="print"/>
              <a:srcRect l="12500" t="2703" r="7500" b="51351"/>
              <a:stretch>
                <a:fillRect/>
              </a:stretch>
            </p:blipFill>
            <p:spPr bwMode="auto">
              <a:xfrm>
                <a:off x="1600200" y="1371600"/>
                <a:ext cx="2438400" cy="1295400"/>
              </a:xfrm>
              <a:prstGeom prst="rect">
                <a:avLst/>
              </a:prstGeom>
              <a:noFill/>
              <a:ln w="9525">
                <a:noFill/>
                <a:miter lim="800000"/>
                <a:headEnd/>
                <a:tailEnd/>
              </a:ln>
            </p:spPr>
          </p:pic>
        </p:grpSp>
        <p:grpSp>
          <p:nvGrpSpPr>
            <p:cNvPr id="5" name="Group 7"/>
            <p:cNvGrpSpPr/>
            <p:nvPr/>
          </p:nvGrpSpPr>
          <p:grpSpPr>
            <a:xfrm>
              <a:off x="1828800" y="1371600"/>
              <a:ext cx="4953000" cy="2209800"/>
              <a:chOff x="533400" y="3505200"/>
              <a:chExt cx="4953000" cy="2209800"/>
            </a:xfrm>
          </p:grpSpPr>
          <p:sp>
            <p:nvSpPr>
              <p:cNvPr id="25" name="Rectangle 24"/>
              <p:cNvSpPr/>
              <p:nvPr/>
            </p:nvSpPr>
            <p:spPr>
              <a:xfrm>
                <a:off x="533400" y="4953000"/>
                <a:ext cx="457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Rectangle 25"/>
              <p:cNvSpPr/>
              <p:nvPr/>
            </p:nvSpPr>
            <p:spPr>
              <a:xfrm>
                <a:off x="1600200" y="5486400"/>
                <a:ext cx="685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24" name="Picture 3"/>
              <p:cNvPicPr>
                <a:picLocks noChangeAspect="1" noChangeArrowheads="1"/>
              </p:cNvPicPr>
              <p:nvPr/>
            </p:nvPicPr>
            <p:blipFill>
              <a:blip r:embed="rId9" cstate="print"/>
              <a:srcRect l="12500" t="54054" r="7500"/>
              <a:stretch>
                <a:fillRect/>
              </a:stretch>
            </p:blipFill>
            <p:spPr bwMode="auto">
              <a:xfrm>
                <a:off x="3048000" y="3505200"/>
                <a:ext cx="2438400" cy="1295400"/>
              </a:xfrm>
              <a:prstGeom prst="rect">
                <a:avLst/>
              </a:prstGeom>
              <a:noFill/>
              <a:ln w="9525">
                <a:noFill/>
                <a:miter lim="800000"/>
                <a:headEnd/>
                <a:tailEnd/>
              </a:ln>
            </p:spPr>
          </p:pic>
        </p:grpSp>
      </p:grpSp>
      <p:sp>
        <p:nvSpPr>
          <p:cNvPr id="12" name="Rectangle 11"/>
          <p:cNvSpPr/>
          <p:nvPr/>
        </p:nvSpPr>
        <p:spPr>
          <a:xfrm>
            <a:off x="3886200" y="4667071"/>
            <a:ext cx="4953000" cy="1015663"/>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Wavefunction has to be continuous</a:t>
            </a:r>
          </a:p>
          <a:p>
            <a:endParaRPr lang="en-US" sz="2400" dirty="0">
              <a:solidFill>
                <a:prstClr val="black"/>
              </a:solidFill>
              <a:latin typeface="Georgia" pitchFamily="18" charset="0"/>
              <a:sym typeface="Symbol"/>
            </a:endParaRPr>
          </a:p>
          <a:p>
            <a:endParaRPr lang="en-US" sz="1200" dirty="0">
              <a:solidFill>
                <a:prstClr val="black"/>
              </a:solidFill>
              <a:latin typeface="Georgia" pitchFamily="18" charset="0"/>
              <a:sym typeface="Symbol"/>
            </a:endParaRPr>
          </a:p>
        </p:txBody>
      </p:sp>
      <p:graphicFrame>
        <p:nvGraphicFramePr>
          <p:cNvPr id="273413" name="Object 10"/>
          <p:cNvGraphicFramePr>
            <a:graphicFrameLocks noChangeAspect="1"/>
          </p:cNvGraphicFramePr>
          <p:nvPr>
            <p:extLst>
              <p:ext uri="{D42A27DB-BD31-4B8C-83A1-F6EECF244321}">
                <p14:modId xmlns:p14="http://schemas.microsoft.com/office/powerpoint/2010/main" val="655206839"/>
              </p:ext>
            </p:extLst>
          </p:nvPr>
        </p:nvGraphicFramePr>
        <p:xfrm>
          <a:off x="4800600" y="5181600"/>
          <a:ext cx="2678113" cy="411163"/>
        </p:xfrm>
        <a:graphic>
          <a:graphicData uri="http://schemas.openxmlformats.org/presentationml/2006/ole">
            <mc:AlternateContent xmlns:mc="http://schemas.openxmlformats.org/markup-compatibility/2006">
              <mc:Choice xmlns:v="urn:schemas-microsoft-com:vml" Requires="v">
                <p:oleObj name="Equation" r:id="rId10" imgW="1320227" imgH="203112" progId="">
                  <p:embed/>
                </p:oleObj>
              </mc:Choice>
              <mc:Fallback>
                <p:oleObj name="Equation" r:id="rId10" imgW="1320227" imgH="203112"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0600" y="5181600"/>
                        <a:ext cx="2678113" cy="411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1" name="Rectangle 20"/>
          <p:cNvSpPr/>
          <p:nvPr/>
        </p:nvSpPr>
        <p:spPr>
          <a:xfrm>
            <a:off x="228600" y="5253335"/>
            <a:ext cx="32766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a:t>
            </a:r>
            <a:r>
              <a:rPr lang="el-GR" sz="2400" dirty="0">
                <a:solidFill>
                  <a:prstClr val="black"/>
                </a:solidFill>
                <a:latin typeface="Georgia" pitchFamily="18" charset="0"/>
                <a:sym typeface="Symbol"/>
              </a:rPr>
              <a:t></a:t>
            </a:r>
            <a:r>
              <a:rPr lang="en-US" sz="2400" dirty="0">
                <a:solidFill>
                  <a:prstClr val="black"/>
                </a:solidFill>
                <a:latin typeface="Georgia" pitchFamily="18" charset="0"/>
                <a:sym typeface="Symbol"/>
              </a:rPr>
              <a:t>’ ranges from 0 to 2</a:t>
            </a:r>
          </a:p>
        </p:txBody>
      </p:sp>
      <p:graphicFrame>
        <p:nvGraphicFramePr>
          <p:cNvPr id="6" name="Object 5"/>
          <p:cNvGraphicFramePr>
            <a:graphicFrameLocks noChangeAspect="1"/>
          </p:cNvGraphicFramePr>
          <p:nvPr>
            <p:extLst>
              <p:ext uri="{D42A27DB-BD31-4B8C-83A1-F6EECF244321}">
                <p14:modId xmlns:p14="http://schemas.microsoft.com/office/powerpoint/2010/main" val="4000906405"/>
              </p:ext>
            </p:extLst>
          </p:nvPr>
        </p:nvGraphicFramePr>
        <p:xfrm>
          <a:off x="6070600" y="981950"/>
          <a:ext cx="2463800" cy="914400"/>
        </p:xfrm>
        <a:graphic>
          <a:graphicData uri="http://schemas.openxmlformats.org/presentationml/2006/ole">
            <mc:AlternateContent xmlns:mc="http://schemas.openxmlformats.org/markup-compatibility/2006">
              <mc:Choice xmlns:v="urn:schemas-microsoft-com:vml" Requires="v">
                <p:oleObj name="Equation" r:id="rId12" imgW="1231900" imgH="457200" progId="Equation.3">
                  <p:embed/>
                </p:oleObj>
              </mc:Choice>
              <mc:Fallback>
                <p:oleObj name="Equation" r:id="rId12" imgW="1231900" imgH="457200" progId="Equation.3">
                  <p:embed/>
                  <p:pic>
                    <p:nvPicPr>
                      <p:cNvPr id="0" name=""/>
                      <p:cNvPicPr/>
                      <p:nvPr/>
                    </p:nvPicPr>
                    <p:blipFill>
                      <a:blip r:embed="rId13"/>
                      <a:stretch>
                        <a:fillRect/>
                      </a:stretch>
                    </p:blipFill>
                    <p:spPr>
                      <a:xfrm>
                        <a:off x="6070600" y="981950"/>
                        <a:ext cx="2463800" cy="914400"/>
                      </a:xfrm>
                      <a:prstGeom prst="rect">
                        <a:avLst/>
                      </a:prstGeom>
                    </p:spPr>
                  </p:pic>
                </p:oleObj>
              </mc:Fallback>
            </mc:AlternateContent>
          </a:graphicData>
        </a:graphic>
      </p:graphicFrame>
      <p:sp>
        <p:nvSpPr>
          <p:cNvPr id="7" name="Right Arrow 6"/>
          <p:cNvSpPr/>
          <p:nvPr/>
        </p:nvSpPr>
        <p:spPr>
          <a:xfrm>
            <a:off x="3810000" y="1371600"/>
            <a:ext cx="1371600"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ectangle 10"/>
          <p:cNvSpPr/>
          <p:nvPr/>
        </p:nvSpPr>
        <p:spPr>
          <a:xfrm>
            <a:off x="3810000" y="2819400"/>
            <a:ext cx="5334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 name="Rectangle 29"/>
          <p:cNvSpPr/>
          <p:nvPr/>
        </p:nvSpPr>
        <p:spPr>
          <a:xfrm>
            <a:off x="6477000" y="2870493"/>
            <a:ext cx="5334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TextBox 13"/>
          <p:cNvSpPr txBox="1"/>
          <p:nvPr/>
        </p:nvSpPr>
        <p:spPr>
          <a:xfrm>
            <a:off x="3886200" y="6015335"/>
            <a:ext cx="4953000" cy="461665"/>
          </a:xfrm>
          <a:prstGeom prst="rect">
            <a:avLst/>
          </a:prstGeom>
          <a:solidFill>
            <a:schemeClr val="accent6">
              <a:lumMod val="60000"/>
              <a:lumOff val="40000"/>
              <a:alpha val="50000"/>
            </a:schemeClr>
          </a:solidFill>
        </p:spPr>
        <p:txBody>
          <a:bodyPr wrap="square" rtlCol="0">
            <a:spAutoFit/>
          </a:bodyPr>
          <a:lstStyle/>
          <a:p>
            <a:r>
              <a:rPr lang="en-US" sz="2400" b="1" dirty="0">
                <a:solidFill>
                  <a:prstClr val="black"/>
                </a:solidFill>
                <a:latin typeface="Georgia"/>
                <a:cs typeface="Georgia"/>
              </a:rPr>
              <a:t>Periodic Boundary  Condition</a:t>
            </a:r>
          </a:p>
        </p:txBody>
      </p:sp>
    </p:spTree>
    <p:extLst>
      <p:ext uri="{BB962C8B-B14F-4D97-AF65-F5344CB8AC3E}">
        <p14:creationId xmlns:p14="http://schemas.microsoft.com/office/powerpoint/2010/main" val="6670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447800" y="3699808"/>
            <a:ext cx="6248400" cy="1261884"/>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buFont typeface="Arial" pitchFamily="34" charset="0"/>
              <a:buChar char="•"/>
            </a:pPr>
            <a:r>
              <a:rPr lang="en-US" sz="2400" dirty="0">
                <a:solidFill>
                  <a:prstClr val="black"/>
                </a:solidFill>
                <a:latin typeface="Georgia" pitchFamily="18" charset="0"/>
                <a:sym typeface="Symbol"/>
              </a:rPr>
              <a:t> True only if </a:t>
            </a:r>
            <a:r>
              <a:rPr lang="en-US" sz="2400" i="1" dirty="0">
                <a:solidFill>
                  <a:prstClr val="black"/>
                </a:solidFill>
                <a:latin typeface="Georgia" pitchFamily="18" charset="0"/>
                <a:sym typeface="Symbol"/>
              </a:rPr>
              <a:t>m</a:t>
            </a:r>
            <a:r>
              <a:rPr lang="en-US" sz="2400" dirty="0">
                <a:solidFill>
                  <a:prstClr val="black"/>
                </a:solidFill>
                <a:latin typeface="Georgia" pitchFamily="18" charset="0"/>
                <a:sym typeface="Symbol"/>
              </a:rPr>
              <a:t>=0, 1, 2, 3, 4,….</a:t>
            </a:r>
          </a:p>
          <a:p>
            <a:endParaRPr lang="en-US" sz="2400" dirty="0">
              <a:solidFill>
                <a:prstClr val="black"/>
              </a:solidFill>
              <a:latin typeface="Georgia" pitchFamily="18" charset="0"/>
              <a:sym typeface="Symbol"/>
            </a:endParaRPr>
          </a:p>
          <a:p>
            <a:pPr>
              <a:buFont typeface="Arial" pitchFamily="34" charset="0"/>
              <a:buChar char="•"/>
            </a:pPr>
            <a:r>
              <a:rPr lang="en-US" sz="2400" dirty="0">
                <a:solidFill>
                  <a:prstClr val="black"/>
                </a:solidFill>
                <a:latin typeface="Georgia" pitchFamily="18" charset="0"/>
                <a:sym typeface="Symbol"/>
              </a:rPr>
              <a:t> What kind of information does </a:t>
            </a:r>
            <a:r>
              <a:rPr lang="en-US" sz="2800" dirty="0">
                <a:solidFill>
                  <a:prstClr val="black"/>
                </a:solidFill>
                <a:latin typeface="Symbol" charset="2"/>
                <a:cs typeface="Symbol" charset="2"/>
                <a:sym typeface="Symbol"/>
              </a:rPr>
              <a:t>F</a:t>
            </a:r>
            <a:r>
              <a:rPr lang="en-US" sz="2400" dirty="0">
                <a:solidFill>
                  <a:prstClr val="black"/>
                </a:solidFill>
                <a:latin typeface="Georgia" pitchFamily="18" charset="0"/>
                <a:sym typeface="Symbol"/>
              </a:rPr>
              <a:t> contain?</a:t>
            </a: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Solution to </a:t>
            </a:r>
            <a:r>
              <a:rPr lang="en-US" sz="2400" b="1" i="1" u="sng" dirty="0">
                <a:solidFill>
                  <a:srgbClr val="3333FF"/>
                </a:solidFill>
                <a:effectLst>
                  <a:outerShdw blurRad="38100" dist="38100" dir="2700000" algn="tl">
                    <a:srgbClr val="000000">
                      <a:alpha val="43137"/>
                    </a:srgbClr>
                  </a:outerShdw>
                </a:effectLst>
                <a:latin typeface="Symbol" charset="2"/>
                <a:cs typeface="Symbol" charset="2"/>
                <a:sym typeface="Symbol"/>
              </a:rPr>
              <a:t>f</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part</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265227" name="Object 11"/>
          <p:cNvGraphicFramePr>
            <a:graphicFrameLocks noChangeAspect="1"/>
          </p:cNvGraphicFramePr>
          <p:nvPr>
            <p:extLst>
              <p:ext uri="{D42A27DB-BD31-4B8C-83A1-F6EECF244321}">
                <p14:modId xmlns:p14="http://schemas.microsoft.com/office/powerpoint/2010/main" val="4203524112"/>
              </p:ext>
            </p:extLst>
          </p:nvPr>
        </p:nvGraphicFramePr>
        <p:xfrm>
          <a:off x="1150938" y="1600200"/>
          <a:ext cx="6773862" cy="936625"/>
        </p:xfrm>
        <a:graphic>
          <a:graphicData uri="http://schemas.openxmlformats.org/presentationml/2006/ole">
            <mc:AlternateContent xmlns:mc="http://schemas.openxmlformats.org/markup-compatibility/2006">
              <mc:Choice xmlns:v="urn:schemas-microsoft-com:vml" Requires="v">
                <p:oleObj name="Equation" r:id="rId2" imgW="3416300" imgH="469900" progId="Equation.3">
                  <p:embed/>
                </p:oleObj>
              </mc:Choice>
              <mc:Fallback>
                <p:oleObj name="Equation" r:id="rId2" imgW="3416300" imgH="469900" progId="Equation.3">
                  <p:embed/>
                  <p:pic>
                    <p:nvPicPr>
                      <p:cNvPr id="0" name=""/>
                      <p:cNvPicPr>
                        <a:picLocks noChangeAspect="1" noChangeArrowheads="1"/>
                      </p:cNvPicPr>
                      <p:nvPr/>
                    </p:nvPicPr>
                    <p:blipFill>
                      <a:blip r:embed="rId3"/>
                      <a:srcRect/>
                      <a:stretch>
                        <a:fillRect/>
                      </a:stretch>
                    </p:blipFill>
                    <p:spPr bwMode="auto">
                      <a:xfrm>
                        <a:off x="1150938" y="1600200"/>
                        <a:ext cx="6773862" cy="936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70343" name="Object 10"/>
          <p:cNvGraphicFramePr>
            <a:graphicFrameLocks noChangeAspect="1"/>
          </p:cNvGraphicFramePr>
          <p:nvPr>
            <p:extLst>
              <p:ext uri="{D42A27DB-BD31-4B8C-83A1-F6EECF244321}">
                <p14:modId xmlns:p14="http://schemas.microsoft.com/office/powerpoint/2010/main" val="1760412877"/>
              </p:ext>
            </p:extLst>
          </p:nvPr>
        </p:nvGraphicFramePr>
        <p:xfrm>
          <a:off x="939800" y="990600"/>
          <a:ext cx="2625725" cy="411163"/>
        </p:xfrm>
        <a:graphic>
          <a:graphicData uri="http://schemas.openxmlformats.org/presentationml/2006/ole">
            <mc:AlternateContent xmlns:mc="http://schemas.openxmlformats.org/markup-compatibility/2006">
              <mc:Choice xmlns:v="urn:schemas-microsoft-com:vml" Requires="v">
                <p:oleObj name="Equation" r:id="rId4" imgW="1295400" imgH="203200" progId="Equation.3">
                  <p:embed/>
                </p:oleObj>
              </mc:Choice>
              <mc:Fallback>
                <p:oleObj name="Equation" r:id="rId4" imgW="1295400" imgH="203200" progId="Equation.3">
                  <p:embed/>
                  <p:pic>
                    <p:nvPicPr>
                      <p:cNvPr id="0" name=""/>
                      <p:cNvPicPr>
                        <a:picLocks noChangeAspect="1" noChangeArrowheads="1"/>
                      </p:cNvPicPr>
                      <p:nvPr/>
                    </p:nvPicPr>
                    <p:blipFill>
                      <a:blip r:embed="rId5"/>
                      <a:srcRect/>
                      <a:stretch>
                        <a:fillRect/>
                      </a:stretch>
                    </p:blipFill>
                    <p:spPr bwMode="auto">
                      <a:xfrm>
                        <a:off x="939800" y="990600"/>
                        <a:ext cx="2625725" cy="411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Rectangle 5"/>
          <p:cNvSpPr/>
          <p:nvPr/>
        </p:nvSpPr>
        <p:spPr>
          <a:xfrm>
            <a:off x="762000" y="1143000"/>
            <a:ext cx="533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 name="TextBox 2"/>
          <p:cNvSpPr txBox="1"/>
          <p:nvPr/>
        </p:nvSpPr>
        <p:spPr>
          <a:xfrm>
            <a:off x="2580020" y="2814935"/>
            <a:ext cx="3853188" cy="461665"/>
          </a:xfrm>
          <a:prstGeom prst="rect">
            <a:avLst/>
          </a:prstGeom>
          <a:noFill/>
        </p:spPr>
        <p:txBody>
          <a:bodyPr wrap="none" rtlCol="0">
            <a:spAutoFit/>
          </a:bodyPr>
          <a:lstStyle/>
          <a:p>
            <a:r>
              <a:rPr lang="en-US" sz="2400" dirty="0" err="1">
                <a:solidFill>
                  <a:prstClr val="black"/>
                </a:solidFill>
                <a:latin typeface="Georgia"/>
                <a:cs typeface="Georgia"/>
              </a:rPr>
              <a:t>cos</a:t>
            </a:r>
            <a:r>
              <a:rPr lang="en-US" sz="2400" dirty="0">
                <a:solidFill>
                  <a:prstClr val="black"/>
                </a:solidFill>
                <a:latin typeface="Georgia"/>
                <a:cs typeface="Georgia"/>
              </a:rPr>
              <a:t> (2</a:t>
            </a:r>
            <a:r>
              <a:rPr lang="en-US" sz="2400" i="1" dirty="0">
                <a:solidFill>
                  <a:prstClr val="black"/>
                </a:solidFill>
                <a:latin typeface="Symbol" charset="2"/>
                <a:cs typeface="Symbol" charset="2"/>
              </a:rPr>
              <a:t>p</a:t>
            </a:r>
            <a:r>
              <a:rPr lang="en-US" sz="2400" i="1" dirty="0">
                <a:solidFill>
                  <a:prstClr val="black"/>
                </a:solidFill>
                <a:latin typeface="Georgia"/>
                <a:cs typeface="Georgia"/>
              </a:rPr>
              <a:t>m</a:t>
            </a:r>
            <a:r>
              <a:rPr lang="en-US" sz="2400" dirty="0">
                <a:solidFill>
                  <a:prstClr val="black"/>
                </a:solidFill>
                <a:latin typeface="Georgia"/>
                <a:cs typeface="Georgia"/>
              </a:rPr>
              <a:t>) </a:t>
            </a:r>
            <a:r>
              <a:rPr lang="en-US" sz="2400" u="sng" dirty="0">
                <a:solidFill>
                  <a:prstClr val="black"/>
                </a:solidFill>
                <a:latin typeface="Georgia"/>
                <a:cs typeface="Georgia"/>
              </a:rPr>
              <a:t>+</a:t>
            </a:r>
            <a:r>
              <a:rPr lang="en-US" sz="2400" dirty="0">
                <a:solidFill>
                  <a:prstClr val="black"/>
                </a:solidFill>
                <a:latin typeface="Georgia"/>
                <a:cs typeface="Georgia"/>
              </a:rPr>
              <a:t> </a:t>
            </a:r>
            <a:r>
              <a:rPr lang="en-US" sz="2400" i="1" dirty="0" err="1">
                <a:solidFill>
                  <a:prstClr val="black"/>
                </a:solidFill>
                <a:latin typeface="Georgia"/>
                <a:cs typeface="Georgia"/>
              </a:rPr>
              <a:t>i</a:t>
            </a:r>
            <a:r>
              <a:rPr lang="en-US" sz="2400" dirty="0">
                <a:solidFill>
                  <a:prstClr val="black"/>
                </a:solidFill>
                <a:latin typeface="Georgia"/>
                <a:cs typeface="Georgia"/>
              </a:rPr>
              <a:t> sin (2</a:t>
            </a:r>
            <a:r>
              <a:rPr lang="en-US" sz="2400" i="1" dirty="0">
                <a:solidFill>
                  <a:prstClr val="black"/>
                </a:solidFill>
                <a:latin typeface="Symbol" charset="2"/>
                <a:cs typeface="Symbol" charset="2"/>
              </a:rPr>
              <a:t>p</a:t>
            </a:r>
            <a:r>
              <a:rPr lang="en-US" sz="2400" i="1" dirty="0">
                <a:solidFill>
                  <a:prstClr val="black"/>
                </a:solidFill>
                <a:latin typeface="Georgia"/>
                <a:cs typeface="Georgia"/>
              </a:rPr>
              <a:t>m</a:t>
            </a:r>
            <a:r>
              <a:rPr lang="en-US" sz="2400" dirty="0">
                <a:solidFill>
                  <a:prstClr val="black"/>
                </a:solidFill>
                <a:latin typeface="Georgia"/>
                <a:cs typeface="Georgia"/>
              </a:rPr>
              <a:t>) = 1 </a:t>
            </a:r>
          </a:p>
        </p:txBody>
      </p:sp>
      <p:sp>
        <p:nvSpPr>
          <p:cNvPr id="5" name="Curved Right Arrow 4"/>
          <p:cNvSpPr/>
          <p:nvPr/>
        </p:nvSpPr>
        <p:spPr>
          <a:xfrm>
            <a:off x="7467600" y="5638800"/>
            <a:ext cx="457200" cy="762000"/>
          </a:xfrm>
          <a:prstGeom prst="curvedRightArrow">
            <a:avLst>
              <a:gd name="adj1" fmla="val 6155"/>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black"/>
              </a:solidFill>
              <a:latin typeface="Calibri"/>
            </a:endParaRPr>
          </a:p>
        </p:txBody>
      </p:sp>
      <p:grpSp>
        <p:nvGrpSpPr>
          <p:cNvPr id="27" name="Group 26"/>
          <p:cNvGrpSpPr/>
          <p:nvPr/>
        </p:nvGrpSpPr>
        <p:grpSpPr>
          <a:xfrm>
            <a:off x="7106943" y="3138495"/>
            <a:ext cx="2042037" cy="3647770"/>
            <a:chOff x="7106943" y="3138495"/>
            <a:chExt cx="2042037" cy="3647770"/>
          </a:xfrm>
        </p:grpSpPr>
        <p:grpSp>
          <p:nvGrpSpPr>
            <p:cNvPr id="25" name="Group 24"/>
            <p:cNvGrpSpPr/>
            <p:nvPr/>
          </p:nvGrpSpPr>
          <p:grpSpPr>
            <a:xfrm>
              <a:off x="7391400" y="3505200"/>
              <a:ext cx="1524000" cy="3124200"/>
              <a:chOff x="2819400" y="3276600"/>
              <a:chExt cx="1524000" cy="3124200"/>
            </a:xfrm>
          </p:grpSpPr>
          <p:cxnSp>
            <p:nvCxnSpPr>
              <p:cNvPr id="16" name="Straight Arrow Connector 15"/>
              <p:cNvCxnSpPr/>
              <p:nvPr/>
            </p:nvCxnSpPr>
            <p:spPr>
              <a:xfrm flipH="1" flipV="1">
                <a:off x="2895600" y="5257800"/>
                <a:ext cx="14478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2819400" y="5715000"/>
                <a:ext cx="15240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343400" y="3276600"/>
                <a:ext cx="0" cy="2438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7201177" y="5177135"/>
              <a:ext cx="418823" cy="461665"/>
            </a:xfrm>
            <a:prstGeom prst="rect">
              <a:avLst/>
            </a:prstGeom>
            <a:noFill/>
          </p:spPr>
          <p:txBody>
            <a:bodyPr wrap="none" rtlCol="0">
              <a:spAutoFit/>
            </a:bodyPr>
            <a:lstStyle/>
            <a:p>
              <a:r>
                <a:rPr lang="en-US" sz="2400" i="1" dirty="0">
                  <a:solidFill>
                    <a:srgbClr val="4F81BD"/>
                  </a:solidFill>
                  <a:latin typeface="Georgia"/>
                  <a:cs typeface="Georgia"/>
                </a:rPr>
                <a:t>x</a:t>
              </a:r>
            </a:p>
          </p:txBody>
        </p:sp>
        <p:sp>
          <p:nvSpPr>
            <p:cNvPr id="29" name="TextBox 28"/>
            <p:cNvSpPr txBox="1"/>
            <p:nvPr/>
          </p:nvSpPr>
          <p:spPr>
            <a:xfrm>
              <a:off x="7106943" y="6324600"/>
              <a:ext cx="436857" cy="461665"/>
            </a:xfrm>
            <a:prstGeom prst="rect">
              <a:avLst/>
            </a:prstGeom>
            <a:noFill/>
          </p:spPr>
          <p:txBody>
            <a:bodyPr wrap="none" rtlCol="0">
              <a:spAutoFit/>
            </a:bodyPr>
            <a:lstStyle/>
            <a:p>
              <a:r>
                <a:rPr lang="en-US" sz="2400" i="1" dirty="0">
                  <a:solidFill>
                    <a:srgbClr val="4F81BD"/>
                  </a:solidFill>
                  <a:latin typeface="Georgia"/>
                  <a:cs typeface="Georgia"/>
                </a:rPr>
                <a:t>y</a:t>
              </a:r>
            </a:p>
          </p:txBody>
        </p:sp>
        <p:sp>
          <p:nvSpPr>
            <p:cNvPr id="30" name="TextBox 29"/>
            <p:cNvSpPr txBox="1"/>
            <p:nvPr/>
          </p:nvSpPr>
          <p:spPr>
            <a:xfrm>
              <a:off x="8747740" y="3138495"/>
              <a:ext cx="401240" cy="461665"/>
            </a:xfrm>
            <a:prstGeom prst="rect">
              <a:avLst/>
            </a:prstGeom>
            <a:noFill/>
          </p:spPr>
          <p:txBody>
            <a:bodyPr wrap="none" rtlCol="0">
              <a:spAutoFit/>
            </a:bodyPr>
            <a:lstStyle/>
            <a:p>
              <a:r>
                <a:rPr lang="en-US" sz="2400" i="1" dirty="0">
                  <a:solidFill>
                    <a:srgbClr val="4F81BD"/>
                  </a:solidFill>
                  <a:latin typeface="Georgia"/>
                  <a:cs typeface="Georgia"/>
                </a:rPr>
                <a:t>z</a:t>
              </a:r>
            </a:p>
          </p:txBody>
        </p:sp>
      </p:grpSp>
      <p:sp>
        <p:nvSpPr>
          <p:cNvPr id="28" name="TextBox 27"/>
          <p:cNvSpPr txBox="1"/>
          <p:nvPr/>
        </p:nvSpPr>
        <p:spPr>
          <a:xfrm>
            <a:off x="533400" y="5334000"/>
            <a:ext cx="5681213" cy="461665"/>
          </a:xfrm>
          <a:prstGeom prst="rect">
            <a:avLst/>
          </a:prstGeom>
          <a:noFill/>
        </p:spPr>
        <p:txBody>
          <a:bodyPr wrap="none" rtlCol="0">
            <a:spAutoFit/>
          </a:bodyPr>
          <a:lstStyle/>
          <a:p>
            <a:r>
              <a:rPr lang="en-US" sz="2400" dirty="0">
                <a:solidFill>
                  <a:srgbClr val="4F81BD">
                    <a:lumMod val="75000"/>
                  </a:srgbClr>
                </a:solidFill>
                <a:latin typeface="Georgia"/>
                <a:cs typeface="Georgia"/>
              </a:rPr>
              <a:t>Change in </a:t>
            </a:r>
            <a:r>
              <a:rPr lang="en-US" sz="2400" i="1" dirty="0">
                <a:solidFill>
                  <a:srgbClr val="4F81BD">
                    <a:lumMod val="75000"/>
                  </a:srgbClr>
                </a:solidFill>
                <a:latin typeface="Symbol" charset="2"/>
                <a:cs typeface="Symbol" charset="2"/>
              </a:rPr>
              <a:t>f</a:t>
            </a:r>
            <a:r>
              <a:rPr lang="en-US" sz="2400" dirty="0">
                <a:solidFill>
                  <a:srgbClr val="4F81BD">
                    <a:lumMod val="75000"/>
                  </a:srgbClr>
                </a:solidFill>
                <a:latin typeface="Georgia"/>
                <a:cs typeface="Georgia"/>
              </a:rPr>
              <a:t>: </a:t>
            </a:r>
            <a:r>
              <a:rPr lang="en-US" sz="2400" dirty="0">
                <a:solidFill>
                  <a:prstClr val="black"/>
                </a:solidFill>
                <a:latin typeface="Georgia"/>
                <a:cs typeface="Georgia"/>
              </a:rPr>
              <a:t>Circular motion in </a:t>
            </a:r>
            <a:r>
              <a:rPr lang="en-US" sz="2400" i="1" dirty="0" err="1">
                <a:solidFill>
                  <a:prstClr val="black"/>
                </a:solidFill>
                <a:latin typeface="Georgia"/>
                <a:cs typeface="Georgia"/>
              </a:rPr>
              <a:t>xy</a:t>
            </a:r>
            <a:r>
              <a:rPr lang="en-US" sz="2400" dirty="0">
                <a:solidFill>
                  <a:prstClr val="black"/>
                </a:solidFill>
                <a:latin typeface="Georgia"/>
                <a:cs typeface="Georgia"/>
              </a:rPr>
              <a:t> plane</a:t>
            </a:r>
          </a:p>
        </p:txBody>
      </p:sp>
      <p:sp>
        <p:nvSpPr>
          <p:cNvPr id="33" name="TextBox 32"/>
          <p:cNvSpPr txBox="1"/>
          <p:nvPr/>
        </p:nvSpPr>
        <p:spPr>
          <a:xfrm>
            <a:off x="653737" y="6015335"/>
            <a:ext cx="5594663" cy="461665"/>
          </a:xfrm>
          <a:prstGeom prst="rect">
            <a:avLst/>
          </a:prstGeom>
          <a:noFill/>
        </p:spPr>
        <p:txBody>
          <a:bodyPr wrap="none" rtlCol="0">
            <a:spAutoFit/>
          </a:bodyPr>
          <a:lstStyle/>
          <a:p>
            <a:r>
              <a:rPr lang="en-US" sz="2400" i="1" dirty="0">
                <a:solidFill>
                  <a:srgbClr val="4F81BD">
                    <a:lumMod val="75000"/>
                  </a:srgbClr>
                </a:solidFill>
                <a:latin typeface="Georgia"/>
                <a:cs typeface="Georgia"/>
              </a:rPr>
              <a:t>z </a:t>
            </a:r>
            <a:r>
              <a:rPr lang="en-US" sz="2400" dirty="0">
                <a:solidFill>
                  <a:srgbClr val="4F81BD">
                    <a:lumMod val="75000"/>
                  </a:srgbClr>
                </a:solidFill>
                <a:latin typeface="Georgia"/>
                <a:cs typeface="Georgia"/>
              </a:rPr>
              <a:t>– component of angular momentum? </a:t>
            </a:r>
            <a:endParaRPr lang="en-US" sz="2400" dirty="0">
              <a:solidFill>
                <a:prstClr val="black"/>
              </a:solidFill>
              <a:latin typeface="Georgia"/>
              <a:cs typeface="Georgia"/>
            </a:endParaRPr>
          </a:p>
        </p:txBody>
      </p:sp>
    </p:spTree>
    <p:extLst>
      <p:ext uri="{BB962C8B-B14F-4D97-AF65-F5344CB8AC3E}">
        <p14:creationId xmlns:p14="http://schemas.microsoft.com/office/powerpoint/2010/main" val="3616053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228600" y="3886200"/>
            <a:ext cx="4343400" cy="914400"/>
          </a:xfrm>
          <a:prstGeom prst="roundRect">
            <a:avLst/>
          </a:prstGeom>
          <a:solidFill>
            <a:srgbClr val="FFFF00">
              <a:alpha val="3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20" name="Object 19"/>
          <p:cNvGraphicFramePr>
            <a:graphicFrameLocks noChangeAspect="1"/>
          </p:cNvGraphicFramePr>
          <p:nvPr>
            <p:extLst>
              <p:ext uri="{D42A27DB-BD31-4B8C-83A1-F6EECF244321}">
                <p14:modId xmlns:p14="http://schemas.microsoft.com/office/powerpoint/2010/main" val="4206095637"/>
              </p:ext>
            </p:extLst>
          </p:nvPr>
        </p:nvGraphicFramePr>
        <p:xfrm>
          <a:off x="281602" y="3886200"/>
          <a:ext cx="7871798" cy="838200"/>
        </p:xfrm>
        <a:graphic>
          <a:graphicData uri="http://schemas.openxmlformats.org/presentationml/2006/ole">
            <mc:AlternateContent xmlns:mc="http://schemas.openxmlformats.org/markup-compatibility/2006">
              <mc:Choice xmlns:v="urn:schemas-microsoft-com:vml" Requires="v">
                <p:oleObj name="Document" r:id="rId2" imgW="5486400" imgH="584200" progId="Word.Document.12">
                  <p:embed/>
                </p:oleObj>
              </mc:Choice>
              <mc:Fallback>
                <p:oleObj name="Document" r:id="rId2" imgW="5486400" imgH="584200" progId="Word.Document.12">
                  <p:embed/>
                  <p:pic>
                    <p:nvPicPr>
                      <p:cNvPr id="0" name=""/>
                      <p:cNvPicPr/>
                      <p:nvPr/>
                    </p:nvPicPr>
                    <p:blipFill>
                      <a:blip r:embed="rId3"/>
                      <a:stretch>
                        <a:fillRect/>
                      </a:stretch>
                    </p:blipFill>
                    <p:spPr>
                      <a:xfrm>
                        <a:off x="281602" y="3886200"/>
                        <a:ext cx="7871798" cy="838200"/>
                      </a:xfrm>
                      <a:prstGeom prst="rect">
                        <a:avLst/>
                      </a:prstGeom>
                    </p:spPr>
                  </p:pic>
                </p:oleObj>
              </mc:Fallback>
            </mc:AlternateContent>
          </a:graphicData>
        </a:graphic>
      </p:graphicFrame>
      <p:sp>
        <p:nvSpPr>
          <p:cNvPr id="26" name="Rounded Rectangular Callout 25"/>
          <p:cNvSpPr/>
          <p:nvPr/>
        </p:nvSpPr>
        <p:spPr>
          <a:xfrm>
            <a:off x="3276600" y="3124200"/>
            <a:ext cx="1828800" cy="609600"/>
          </a:xfrm>
          <a:prstGeom prst="wedgeRoundRectCallout">
            <a:avLst>
              <a:gd name="adj1" fmla="val 82755"/>
              <a:gd name="adj2" fmla="val 97222"/>
              <a:gd name="adj3" fmla="val 16667"/>
            </a:avLst>
          </a:prstGeom>
          <a:solidFill>
            <a:schemeClr val="accent1">
              <a:alpha val="3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914400" y="277910"/>
            <a:ext cx="79248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Angular momentum: from classical to quantum picture </a:t>
            </a:r>
          </a:p>
        </p:txBody>
      </p:sp>
      <p:sp>
        <p:nvSpPr>
          <p:cNvPr id="6" name="Rectangle 5"/>
          <p:cNvSpPr/>
          <p:nvPr/>
        </p:nvSpPr>
        <p:spPr>
          <a:xfrm>
            <a:off x="762000" y="1143000"/>
            <a:ext cx="533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16" name="Object 15"/>
          <p:cNvGraphicFramePr>
            <a:graphicFrameLocks noChangeAspect="1"/>
          </p:cNvGraphicFramePr>
          <p:nvPr>
            <p:extLst>
              <p:ext uri="{D42A27DB-BD31-4B8C-83A1-F6EECF244321}">
                <p14:modId xmlns:p14="http://schemas.microsoft.com/office/powerpoint/2010/main" val="2572251927"/>
              </p:ext>
            </p:extLst>
          </p:nvPr>
        </p:nvGraphicFramePr>
        <p:xfrm>
          <a:off x="3685309" y="1219200"/>
          <a:ext cx="6982691" cy="533400"/>
        </p:xfrm>
        <a:graphic>
          <a:graphicData uri="http://schemas.openxmlformats.org/presentationml/2006/ole">
            <mc:AlternateContent xmlns:mc="http://schemas.openxmlformats.org/markup-compatibility/2006">
              <mc:Choice xmlns:v="urn:schemas-microsoft-com:vml" Requires="v">
                <p:oleObj name="Document" r:id="rId4" imgW="5486400" imgH="419100" progId="Word.Document.12">
                  <p:embed/>
                </p:oleObj>
              </mc:Choice>
              <mc:Fallback>
                <p:oleObj name="Document" r:id="rId4" imgW="5486400" imgH="419100" progId="Word.Document.12">
                  <p:embed/>
                  <p:pic>
                    <p:nvPicPr>
                      <p:cNvPr id="0" name=""/>
                      <p:cNvPicPr/>
                      <p:nvPr/>
                    </p:nvPicPr>
                    <p:blipFill>
                      <a:blip r:embed="rId5"/>
                      <a:stretch>
                        <a:fillRect/>
                      </a:stretch>
                    </p:blipFill>
                    <p:spPr>
                      <a:xfrm>
                        <a:off x="3685309" y="1219200"/>
                        <a:ext cx="6982691" cy="53340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666241148"/>
              </p:ext>
            </p:extLst>
          </p:nvPr>
        </p:nvGraphicFramePr>
        <p:xfrm>
          <a:off x="990600" y="2590800"/>
          <a:ext cx="6483350" cy="1036638"/>
        </p:xfrm>
        <a:graphic>
          <a:graphicData uri="http://schemas.openxmlformats.org/presentationml/2006/ole">
            <mc:AlternateContent xmlns:mc="http://schemas.openxmlformats.org/markup-compatibility/2006">
              <mc:Choice xmlns:v="urn:schemas-microsoft-com:vml" Requires="v">
                <p:oleObj name="Document" r:id="rId6" imgW="5486400" imgH="876300" progId="Word.Document.12">
                  <p:embed/>
                </p:oleObj>
              </mc:Choice>
              <mc:Fallback>
                <p:oleObj name="Document" r:id="rId6" imgW="5486400" imgH="876300" progId="Word.Document.12">
                  <p:embed/>
                  <p:pic>
                    <p:nvPicPr>
                      <p:cNvPr id="0" name=""/>
                      <p:cNvPicPr/>
                      <p:nvPr/>
                    </p:nvPicPr>
                    <p:blipFill>
                      <a:blip r:embed="rId7"/>
                      <a:stretch>
                        <a:fillRect/>
                      </a:stretch>
                    </p:blipFill>
                    <p:spPr>
                      <a:xfrm>
                        <a:off x="990600" y="2590800"/>
                        <a:ext cx="6483350" cy="1036638"/>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150268548"/>
              </p:ext>
            </p:extLst>
          </p:nvPr>
        </p:nvGraphicFramePr>
        <p:xfrm>
          <a:off x="4038600" y="1828800"/>
          <a:ext cx="6400800" cy="533400"/>
        </p:xfrm>
        <a:graphic>
          <a:graphicData uri="http://schemas.openxmlformats.org/presentationml/2006/ole">
            <mc:AlternateContent xmlns:mc="http://schemas.openxmlformats.org/markup-compatibility/2006">
              <mc:Choice xmlns:v="urn:schemas-microsoft-com:vml" Requires="v">
                <p:oleObj name="Document" r:id="rId8" imgW="5486400" imgH="457200" progId="Word.Document.12">
                  <p:embed/>
                </p:oleObj>
              </mc:Choice>
              <mc:Fallback>
                <p:oleObj name="Document" r:id="rId8" imgW="5486400" imgH="457200" progId="Word.Document.12">
                  <p:embed/>
                  <p:pic>
                    <p:nvPicPr>
                      <p:cNvPr id="0" name=""/>
                      <p:cNvPicPr/>
                      <p:nvPr/>
                    </p:nvPicPr>
                    <p:blipFill>
                      <a:blip r:embed="rId9"/>
                      <a:stretch>
                        <a:fillRect/>
                      </a:stretch>
                    </p:blipFill>
                    <p:spPr>
                      <a:xfrm>
                        <a:off x="4038600" y="1828800"/>
                        <a:ext cx="6400800" cy="53340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697950795"/>
              </p:ext>
            </p:extLst>
          </p:nvPr>
        </p:nvGraphicFramePr>
        <p:xfrm>
          <a:off x="-814457" y="1143000"/>
          <a:ext cx="6440557" cy="1371600"/>
        </p:xfrm>
        <a:graphic>
          <a:graphicData uri="http://schemas.openxmlformats.org/presentationml/2006/ole">
            <mc:AlternateContent xmlns:mc="http://schemas.openxmlformats.org/markup-compatibility/2006">
              <mc:Choice xmlns:v="urn:schemas-microsoft-com:vml" Requires="v">
                <p:oleObj name="Document" r:id="rId10" imgW="5486400" imgH="1168400" progId="Word.Document.12">
                  <p:embed/>
                </p:oleObj>
              </mc:Choice>
              <mc:Fallback>
                <p:oleObj name="Document" r:id="rId10" imgW="5486400" imgH="1168400" progId="Word.Document.12">
                  <p:embed/>
                  <p:pic>
                    <p:nvPicPr>
                      <p:cNvPr id="0" name=""/>
                      <p:cNvPicPr/>
                      <p:nvPr/>
                    </p:nvPicPr>
                    <p:blipFill>
                      <a:blip r:embed="rId11"/>
                      <a:stretch>
                        <a:fillRect/>
                      </a:stretch>
                    </p:blipFill>
                    <p:spPr>
                      <a:xfrm>
                        <a:off x="-814457" y="1143000"/>
                        <a:ext cx="6440557" cy="13716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1960724857"/>
              </p:ext>
            </p:extLst>
          </p:nvPr>
        </p:nvGraphicFramePr>
        <p:xfrm>
          <a:off x="-23198" y="4953000"/>
          <a:ext cx="7871798" cy="838200"/>
        </p:xfrm>
        <a:graphic>
          <a:graphicData uri="http://schemas.openxmlformats.org/presentationml/2006/ole">
            <mc:AlternateContent xmlns:mc="http://schemas.openxmlformats.org/markup-compatibility/2006">
              <mc:Choice xmlns:v="urn:schemas-microsoft-com:vml" Requires="v">
                <p:oleObj name="Document" r:id="rId12" imgW="5486400" imgH="584200" progId="Word.Document.12">
                  <p:embed/>
                </p:oleObj>
              </mc:Choice>
              <mc:Fallback>
                <p:oleObj name="Document" r:id="rId12" imgW="5486400" imgH="584200" progId="Word.Document.12">
                  <p:embed/>
                  <p:pic>
                    <p:nvPicPr>
                      <p:cNvPr id="0" name=""/>
                      <p:cNvPicPr/>
                      <p:nvPr/>
                    </p:nvPicPr>
                    <p:blipFill>
                      <a:blip r:embed="rId13"/>
                      <a:stretch>
                        <a:fillRect/>
                      </a:stretch>
                    </p:blipFill>
                    <p:spPr>
                      <a:xfrm>
                        <a:off x="-23198" y="4953000"/>
                        <a:ext cx="7871798" cy="838200"/>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574690217"/>
              </p:ext>
            </p:extLst>
          </p:nvPr>
        </p:nvGraphicFramePr>
        <p:xfrm>
          <a:off x="6225202" y="4953000"/>
          <a:ext cx="7871798" cy="838200"/>
        </p:xfrm>
        <a:graphic>
          <a:graphicData uri="http://schemas.openxmlformats.org/presentationml/2006/ole">
            <mc:AlternateContent xmlns:mc="http://schemas.openxmlformats.org/markup-compatibility/2006">
              <mc:Choice xmlns:v="urn:schemas-microsoft-com:vml" Requires="v">
                <p:oleObj name="Document" r:id="rId14" imgW="5486400" imgH="584200" progId="Word.Document.12">
                  <p:embed/>
                </p:oleObj>
              </mc:Choice>
              <mc:Fallback>
                <p:oleObj name="Document" r:id="rId14" imgW="5486400" imgH="584200" progId="Word.Document.12">
                  <p:embed/>
                  <p:pic>
                    <p:nvPicPr>
                      <p:cNvPr id="0" name=""/>
                      <p:cNvPicPr/>
                      <p:nvPr/>
                    </p:nvPicPr>
                    <p:blipFill>
                      <a:blip r:embed="rId15"/>
                      <a:stretch>
                        <a:fillRect/>
                      </a:stretch>
                    </p:blipFill>
                    <p:spPr>
                      <a:xfrm>
                        <a:off x="6225202" y="4953000"/>
                        <a:ext cx="7871798" cy="838200"/>
                      </a:xfrm>
                      <a:prstGeom prst="rect">
                        <a:avLst/>
                      </a:prstGeom>
                    </p:spPr>
                  </p:pic>
                </p:oleObj>
              </mc:Fallback>
            </mc:AlternateContent>
          </a:graphicData>
        </a:graphic>
      </p:graphicFrame>
      <p:sp>
        <p:nvSpPr>
          <p:cNvPr id="21" name="Notched Right Arrow 20"/>
          <p:cNvSpPr/>
          <p:nvPr/>
        </p:nvSpPr>
        <p:spPr>
          <a:xfrm>
            <a:off x="4267200" y="5181600"/>
            <a:ext cx="609600" cy="228600"/>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Notched Right Arrow 26"/>
          <p:cNvSpPr/>
          <p:nvPr/>
        </p:nvSpPr>
        <p:spPr>
          <a:xfrm>
            <a:off x="5105400" y="5181600"/>
            <a:ext cx="609600" cy="228600"/>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3" name="Rounded Rectangle 32"/>
          <p:cNvSpPr/>
          <p:nvPr/>
        </p:nvSpPr>
        <p:spPr>
          <a:xfrm>
            <a:off x="6019800" y="4953000"/>
            <a:ext cx="2209800" cy="914400"/>
          </a:xfrm>
          <a:prstGeom prst="roundRect">
            <a:avLst/>
          </a:prstGeom>
          <a:solidFill>
            <a:srgbClr val="FF6600">
              <a:alpha val="3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1" name="TextBox 30"/>
          <p:cNvSpPr txBox="1"/>
          <p:nvPr/>
        </p:nvSpPr>
        <p:spPr>
          <a:xfrm>
            <a:off x="2769098" y="6096000"/>
            <a:ext cx="3326902" cy="584776"/>
          </a:xfrm>
          <a:prstGeom prst="rect">
            <a:avLst/>
          </a:prstGeom>
          <a:solidFill>
            <a:srgbClr val="CCFFCC"/>
          </a:solidFill>
          <a:ln>
            <a:solidFill>
              <a:srgbClr val="008000"/>
            </a:solidFill>
          </a:ln>
        </p:spPr>
        <p:txBody>
          <a:bodyPr wrap="none" rtlCol="0">
            <a:spAutoFit/>
          </a:bodyPr>
          <a:lstStyle/>
          <a:p>
            <a:r>
              <a:rPr lang="en-US" sz="2400" dirty="0">
                <a:solidFill>
                  <a:prstClr val="black"/>
                </a:solidFill>
                <a:latin typeface="Georgia"/>
                <a:cs typeface="Georgia"/>
              </a:rPr>
              <a:t>Is </a:t>
            </a:r>
            <a:r>
              <a:rPr lang="en-US" sz="3200" dirty="0">
                <a:solidFill>
                  <a:prstClr val="black"/>
                </a:solidFill>
                <a:latin typeface="Symbol" charset="2"/>
                <a:cs typeface="Symbol" charset="2"/>
              </a:rPr>
              <a:t>F</a:t>
            </a:r>
            <a:r>
              <a:rPr lang="en-US" sz="2400" dirty="0">
                <a:solidFill>
                  <a:prstClr val="black"/>
                </a:solidFill>
                <a:latin typeface="Georgia"/>
                <a:cs typeface="Georgia"/>
              </a:rPr>
              <a:t> an </a:t>
            </a:r>
            <a:r>
              <a:rPr lang="en-US" sz="2400" dirty="0" err="1">
                <a:solidFill>
                  <a:prstClr val="black"/>
                </a:solidFill>
                <a:latin typeface="Georgia"/>
                <a:cs typeface="Georgia"/>
              </a:rPr>
              <a:t>eigenfunction</a:t>
            </a:r>
            <a:r>
              <a:rPr lang="en-US" sz="2400" dirty="0">
                <a:solidFill>
                  <a:prstClr val="black"/>
                </a:solidFill>
                <a:latin typeface="Georgia"/>
                <a:cs typeface="Georgia"/>
              </a:rPr>
              <a:t>?</a:t>
            </a:r>
          </a:p>
        </p:txBody>
      </p:sp>
      <p:graphicFrame>
        <p:nvGraphicFramePr>
          <p:cNvPr id="22" name="Object 21"/>
          <p:cNvGraphicFramePr>
            <a:graphicFrameLocks noChangeAspect="1"/>
          </p:cNvGraphicFramePr>
          <p:nvPr>
            <p:extLst>
              <p:ext uri="{D42A27DB-BD31-4B8C-83A1-F6EECF244321}">
                <p14:modId xmlns:p14="http://schemas.microsoft.com/office/powerpoint/2010/main" val="567465350"/>
              </p:ext>
            </p:extLst>
          </p:nvPr>
        </p:nvGraphicFramePr>
        <p:xfrm>
          <a:off x="2584450" y="3740150"/>
          <a:ext cx="6483350" cy="633413"/>
        </p:xfrm>
        <a:graphic>
          <a:graphicData uri="http://schemas.openxmlformats.org/presentationml/2006/ole">
            <mc:AlternateContent xmlns:mc="http://schemas.openxmlformats.org/markup-compatibility/2006">
              <mc:Choice xmlns:v="urn:schemas-microsoft-com:vml" Requires="v">
                <p:oleObj name="Document" r:id="rId16" imgW="5486400" imgH="533400" progId="Word.Document.12">
                  <p:embed/>
                </p:oleObj>
              </mc:Choice>
              <mc:Fallback>
                <p:oleObj name="Document" r:id="rId16" imgW="5486400" imgH="533400" progId="Word.Document.12">
                  <p:embed/>
                  <p:pic>
                    <p:nvPicPr>
                      <p:cNvPr id="0" name=""/>
                      <p:cNvPicPr/>
                      <p:nvPr/>
                    </p:nvPicPr>
                    <p:blipFill>
                      <a:blip r:embed="rId17"/>
                      <a:stretch>
                        <a:fillRect/>
                      </a:stretch>
                    </p:blipFill>
                    <p:spPr>
                      <a:xfrm>
                        <a:off x="2584450" y="3740150"/>
                        <a:ext cx="6483350" cy="633413"/>
                      </a:xfrm>
                      <a:prstGeom prst="rect">
                        <a:avLst/>
                      </a:prstGeom>
                    </p:spPr>
                  </p:pic>
                </p:oleObj>
              </mc:Fallback>
            </mc:AlternateContent>
          </a:graphicData>
        </a:graphic>
      </p:graphicFrame>
    </p:spTree>
    <p:extLst>
      <p:ext uri="{BB962C8B-B14F-4D97-AF65-F5344CB8AC3E}">
        <p14:creationId xmlns:p14="http://schemas.microsoft.com/office/powerpoint/2010/main" val="3297013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p:cNvGraphicFramePr>
            <a:graphicFrameLocks noChangeAspect="1"/>
          </p:cNvGraphicFramePr>
          <p:nvPr>
            <p:extLst>
              <p:ext uri="{D42A27DB-BD31-4B8C-83A1-F6EECF244321}">
                <p14:modId xmlns:p14="http://schemas.microsoft.com/office/powerpoint/2010/main" val="2167947755"/>
              </p:ext>
            </p:extLst>
          </p:nvPr>
        </p:nvGraphicFramePr>
        <p:xfrm>
          <a:off x="762000" y="2286000"/>
          <a:ext cx="7871798" cy="838200"/>
        </p:xfrm>
        <a:graphic>
          <a:graphicData uri="http://schemas.openxmlformats.org/presentationml/2006/ole">
            <mc:AlternateContent xmlns:mc="http://schemas.openxmlformats.org/markup-compatibility/2006">
              <mc:Choice xmlns:v="urn:schemas-microsoft-com:vml" Requires="v">
                <p:oleObj name="Document" r:id="rId2" imgW="5486400" imgH="584200" progId="Word.Document.12">
                  <p:embed/>
                </p:oleObj>
              </mc:Choice>
              <mc:Fallback>
                <p:oleObj name="Document" r:id="rId2" imgW="5486400" imgH="584200" progId="Word.Document.12">
                  <p:embed/>
                  <p:pic>
                    <p:nvPicPr>
                      <p:cNvPr id="0" name=""/>
                      <p:cNvPicPr/>
                      <p:nvPr/>
                    </p:nvPicPr>
                    <p:blipFill>
                      <a:blip r:embed="rId3"/>
                      <a:stretch>
                        <a:fillRect/>
                      </a:stretch>
                    </p:blipFill>
                    <p:spPr>
                      <a:xfrm>
                        <a:off x="762000" y="2286000"/>
                        <a:ext cx="7871798" cy="838200"/>
                      </a:xfrm>
                      <a:prstGeom prst="rect">
                        <a:avLst/>
                      </a:prstGeom>
                    </p:spPr>
                  </p:pic>
                </p:oleObj>
              </mc:Fallback>
            </mc:AlternateContent>
          </a:graphicData>
        </a:graphic>
      </p:graphicFrame>
      <p:sp>
        <p:nvSpPr>
          <p:cNvPr id="38" name="Rounded Rectangular Callout 37"/>
          <p:cNvSpPr/>
          <p:nvPr/>
        </p:nvSpPr>
        <p:spPr>
          <a:xfrm>
            <a:off x="6019800" y="2362200"/>
            <a:ext cx="838200" cy="609600"/>
          </a:xfrm>
          <a:prstGeom prst="wedgeRoundRectCallout">
            <a:avLst>
              <a:gd name="adj1" fmla="val -122094"/>
              <a:gd name="adj2" fmla="val 72222"/>
              <a:gd name="adj3" fmla="val 16667"/>
            </a:avLst>
          </a:prstGeom>
          <a:solidFill>
            <a:schemeClr val="accent1">
              <a:alpha val="3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3" name="Rounded Rectangle 32"/>
          <p:cNvSpPr/>
          <p:nvPr/>
        </p:nvSpPr>
        <p:spPr>
          <a:xfrm>
            <a:off x="533400" y="990600"/>
            <a:ext cx="2209800" cy="914400"/>
          </a:xfrm>
          <a:prstGeom prst="roundRect">
            <a:avLst/>
          </a:prstGeom>
          <a:solidFill>
            <a:srgbClr val="FF6600">
              <a:alpha val="3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Moment of truth</a:t>
            </a:r>
          </a:p>
        </p:txBody>
      </p:sp>
      <p:graphicFrame>
        <p:nvGraphicFramePr>
          <p:cNvPr id="25" name="Object 24"/>
          <p:cNvGraphicFramePr>
            <a:graphicFrameLocks noChangeAspect="1"/>
          </p:cNvGraphicFramePr>
          <p:nvPr>
            <p:extLst>
              <p:ext uri="{D42A27DB-BD31-4B8C-83A1-F6EECF244321}">
                <p14:modId xmlns:p14="http://schemas.microsoft.com/office/powerpoint/2010/main" val="4005618136"/>
              </p:ext>
            </p:extLst>
          </p:nvPr>
        </p:nvGraphicFramePr>
        <p:xfrm>
          <a:off x="685800" y="990600"/>
          <a:ext cx="7871798" cy="838200"/>
        </p:xfrm>
        <a:graphic>
          <a:graphicData uri="http://schemas.openxmlformats.org/presentationml/2006/ole">
            <mc:AlternateContent xmlns:mc="http://schemas.openxmlformats.org/markup-compatibility/2006">
              <mc:Choice xmlns:v="urn:schemas-microsoft-com:vml" Requires="v">
                <p:oleObj name="Document" r:id="rId4" imgW="5486400" imgH="584200" progId="Word.Document.12">
                  <p:embed/>
                </p:oleObj>
              </mc:Choice>
              <mc:Fallback>
                <p:oleObj name="Document" r:id="rId4" imgW="5486400" imgH="584200" progId="Word.Document.12">
                  <p:embed/>
                  <p:pic>
                    <p:nvPicPr>
                      <p:cNvPr id="0" name=""/>
                      <p:cNvPicPr/>
                      <p:nvPr/>
                    </p:nvPicPr>
                    <p:blipFill>
                      <a:blip r:embed="rId5"/>
                      <a:stretch>
                        <a:fillRect/>
                      </a:stretch>
                    </p:blipFill>
                    <p:spPr>
                      <a:xfrm>
                        <a:off x="685800" y="990600"/>
                        <a:ext cx="7871798" cy="838200"/>
                      </a:xfrm>
                      <a:prstGeom prst="rect">
                        <a:avLst/>
                      </a:prstGeom>
                    </p:spPr>
                  </p:pic>
                </p:oleObj>
              </mc:Fallback>
            </mc:AlternateContent>
          </a:graphicData>
        </a:graphic>
      </p:graphicFrame>
      <p:grpSp>
        <p:nvGrpSpPr>
          <p:cNvPr id="3" name="Group 2"/>
          <p:cNvGrpSpPr/>
          <p:nvPr/>
        </p:nvGrpSpPr>
        <p:grpSpPr>
          <a:xfrm>
            <a:off x="4724400" y="990600"/>
            <a:ext cx="2209800" cy="914400"/>
            <a:chOff x="4724400" y="1295400"/>
            <a:chExt cx="2209800" cy="914400"/>
          </a:xfrm>
        </p:grpSpPr>
        <p:sp>
          <p:nvSpPr>
            <p:cNvPr id="34" name="Rounded Rectangle 33"/>
            <p:cNvSpPr/>
            <p:nvPr/>
          </p:nvSpPr>
          <p:spPr>
            <a:xfrm>
              <a:off x="4724400" y="1295400"/>
              <a:ext cx="2209800" cy="914400"/>
            </a:xfrm>
            <a:prstGeom prst="roundRect">
              <a:avLst/>
            </a:prstGeom>
            <a:solidFill>
              <a:srgbClr val="FFFF00">
                <a:alpha val="3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32" name="Object 4"/>
            <p:cNvGraphicFramePr>
              <a:graphicFrameLocks noChangeAspect="1"/>
            </p:cNvGraphicFramePr>
            <p:nvPr>
              <p:extLst>
                <p:ext uri="{D42A27DB-BD31-4B8C-83A1-F6EECF244321}">
                  <p14:modId xmlns:p14="http://schemas.microsoft.com/office/powerpoint/2010/main" val="1097499365"/>
                </p:ext>
              </p:extLst>
            </p:nvPr>
          </p:nvGraphicFramePr>
          <p:xfrm>
            <a:off x="4876800" y="1524000"/>
            <a:ext cx="1822450" cy="457200"/>
          </p:xfrm>
          <a:graphic>
            <a:graphicData uri="http://schemas.openxmlformats.org/presentationml/2006/ole">
              <mc:AlternateContent xmlns:mc="http://schemas.openxmlformats.org/markup-compatibility/2006">
                <mc:Choice xmlns:v="urn:schemas-microsoft-com:vml" Requires="v">
                  <p:oleObj name="Equation" r:id="rId6" imgW="914400" imgH="228600" progId="Equation.3">
                    <p:embed/>
                  </p:oleObj>
                </mc:Choice>
                <mc:Fallback>
                  <p:oleObj name="Equation" r:id="rId6" imgW="9144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1524000"/>
                          <a:ext cx="18224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pic>
        <p:nvPicPr>
          <p:cNvPr id="42" name="Picture 2" descr="figure 12-34-2.jpg                                             0002E20Aprojects                       B63F1671:"/>
          <p:cNvPicPr>
            <a:picLocks noChangeAspect="1" noChangeArrowheads="1"/>
          </p:cNvPicPr>
          <p:nvPr/>
        </p:nvPicPr>
        <p:blipFill rotWithShape="1">
          <a:blip r:embed="rId8">
            <a:extLst>
              <a:ext uri="{28A0092B-C50C-407E-A947-70E740481C1C}">
                <a14:useLocalDpi xmlns:a14="http://schemas.microsoft.com/office/drawing/2010/main" val="0"/>
              </a:ext>
            </a:extLst>
          </a:blip>
          <a:srcRect l="52386" t="43386" b="9756"/>
          <a:stretch/>
        </p:blipFill>
        <p:spPr bwMode="auto">
          <a:xfrm>
            <a:off x="-57149" y="4740543"/>
            <a:ext cx="1885949" cy="2000250"/>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2" descr="figure 12-34-2.jpg                                             0002E20Aprojects                       B63F1671:"/>
          <p:cNvPicPr>
            <a:picLocks noChangeAspect="1" noChangeArrowheads="1"/>
          </p:cNvPicPr>
          <p:nvPr/>
        </p:nvPicPr>
        <p:blipFill rotWithShape="1">
          <a:blip r:embed="rId8">
            <a:extLst>
              <a:ext uri="{28A0092B-C50C-407E-A947-70E740481C1C}">
                <a14:useLocalDpi xmlns:a14="http://schemas.microsoft.com/office/drawing/2010/main" val="0"/>
              </a:ext>
            </a:extLst>
          </a:blip>
          <a:srcRect t="43139" r="46047" b="4301"/>
          <a:stretch/>
        </p:blipFill>
        <p:spPr bwMode="auto">
          <a:xfrm>
            <a:off x="1752600" y="4552847"/>
            <a:ext cx="2137833" cy="2243667"/>
          </a:xfrm>
          <a:prstGeom prst="rect">
            <a:avLst/>
          </a:prstGeom>
          <a:noFill/>
          <a:extLst>
            <a:ext uri="{909E8E84-426E-40dd-AFC4-6F175D3DCCD1}">
              <a14:hiddenFill xmlns="" xmlns:a14="http://schemas.microsoft.com/office/drawing/2010/main">
                <a:solidFill>
                  <a:srgbClr val="FFFFFF"/>
                </a:solidFill>
              </a14:hiddenFill>
            </a:ext>
          </a:extLst>
        </p:spPr>
      </p:pic>
      <p:pic>
        <p:nvPicPr>
          <p:cNvPr id="41" name="Picture 2" descr="figure 12-34-2.jpg                                             0002E20Aprojects                       B63F1671:"/>
          <p:cNvPicPr>
            <a:picLocks noChangeAspect="1" noChangeArrowheads="1"/>
          </p:cNvPicPr>
          <p:nvPr/>
        </p:nvPicPr>
        <p:blipFill rotWithShape="1">
          <a:blip r:embed="rId8">
            <a:extLst>
              <a:ext uri="{28A0092B-C50C-407E-A947-70E740481C1C}">
                <a14:useLocalDpi xmlns:a14="http://schemas.microsoft.com/office/drawing/2010/main" val="0"/>
              </a:ext>
            </a:extLst>
          </a:blip>
          <a:srcRect r="47240" b="56762"/>
          <a:stretch/>
        </p:blipFill>
        <p:spPr bwMode="auto">
          <a:xfrm>
            <a:off x="3657600" y="4525303"/>
            <a:ext cx="2089805" cy="1845733"/>
          </a:xfrm>
          <a:prstGeom prst="rect">
            <a:avLst/>
          </a:prstGeom>
          <a:noFill/>
          <a:extLst>
            <a:ext uri="{909E8E84-426E-40dd-AFC4-6F175D3DCCD1}">
              <a14:hiddenFill xmlns="" xmlns:a14="http://schemas.microsoft.com/office/drawing/2010/main">
                <a:solidFill>
                  <a:srgbClr val="FFFFFF"/>
                </a:solidFill>
              </a14:hiddenFill>
            </a:ext>
          </a:extLst>
        </p:spPr>
      </p:pic>
      <p:sp>
        <p:nvSpPr>
          <p:cNvPr id="40" name="TextBox 39"/>
          <p:cNvSpPr txBox="1"/>
          <p:nvPr/>
        </p:nvSpPr>
        <p:spPr>
          <a:xfrm>
            <a:off x="5842600" y="6324600"/>
            <a:ext cx="3149000" cy="461665"/>
          </a:xfrm>
          <a:prstGeom prst="rect">
            <a:avLst/>
          </a:prstGeom>
          <a:solidFill>
            <a:schemeClr val="bg1">
              <a:lumMod val="75000"/>
              <a:alpha val="34000"/>
            </a:schemeClr>
          </a:solidFill>
          <a:ln>
            <a:solidFill>
              <a:srgbClr val="008000"/>
            </a:solidFill>
          </a:ln>
        </p:spPr>
        <p:txBody>
          <a:bodyPr wrap="none" rtlCol="0">
            <a:spAutoFit/>
          </a:bodyPr>
          <a:lstStyle/>
          <a:p>
            <a:r>
              <a:rPr lang="en-US" sz="2400" i="1" dirty="0">
                <a:solidFill>
                  <a:srgbClr val="0000FF"/>
                </a:solidFill>
                <a:latin typeface="Georgia"/>
                <a:cs typeface="Georgia"/>
              </a:rPr>
              <a:t>“Space Quantization”</a:t>
            </a:r>
            <a:endParaRPr lang="en-US" sz="2400" dirty="0">
              <a:solidFill>
                <a:prstClr val="black"/>
              </a:solidFill>
              <a:latin typeface="Georgia"/>
              <a:cs typeface="Georgia"/>
            </a:endParaRPr>
          </a:p>
        </p:txBody>
      </p:sp>
      <p:pic>
        <p:nvPicPr>
          <p:cNvPr id="45" name="Picture 2" descr="figure 12-34-1.jpg                                             0002E20Aprojects                       B63F1671:"/>
          <p:cNvPicPr>
            <a:picLocks noChangeAspect="1" noChangeArrowheads="1"/>
          </p:cNvPicPr>
          <p:nvPr/>
        </p:nvPicPr>
        <p:blipFill rotWithShape="1">
          <a:blip r:embed="rId9">
            <a:extLst>
              <a:ext uri="{28A0092B-C50C-407E-A947-70E740481C1C}">
                <a14:useLocalDpi xmlns:a14="http://schemas.microsoft.com/office/drawing/2010/main" val="0"/>
              </a:ext>
            </a:extLst>
          </a:blip>
          <a:srcRect l="53689" b="40778"/>
          <a:stretch/>
        </p:blipFill>
        <p:spPr bwMode="auto">
          <a:xfrm>
            <a:off x="5670550" y="3802502"/>
            <a:ext cx="1873250" cy="2516717"/>
          </a:xfrm>
          <a:prstGeom prst="rect">
            <a:avLst/>
          </a:prstGeom>
          <a:noFill/>
          <a:extLst>
            <a:ext uri="{909E8E84-426E-40dd-AFC4-6F175D3DCCD1}">
              <a14:hiddenFill xmlns="" xmlns:a14="http://schemas.microsoft.com/office/drawing/2010/main">
                <a:solidFill>
                  <a:srgbClr val="FFFFFF"/>
                </a:solidFill>
              </a14:hiddenFill>
            </a:ext>
          </a:extLst>
        </p:spPr>
      </p:pic>
      <p:pic>
        <p:nvPicPr>
          <p:cNvPr id="44" name="Picture 2" descr="figure 12-34-1.jpg                                             0002E20Aprojects                       B63F1671:"/>
          <p:cNvPicPr>
            <a:picLocks noChangeAspect="1" noChangeArrowheads="1"/>
          </p:cNvPicPr>
          <p:nvPr/>
        </p:nvPicPr>
        <p:blipFill rotWithShape="1">
          <a:blip r:embed="rId9">
            <a:extLst>
              <a:ext uri="{28A0092B-C50C-407E-A947-70E740481C1C}">
                <a14:useLocalDpi xmlns:a14="http://schemas.microsoft.com/office/drawing/2010/main" val="0"/>
              </a:ext>
            </a:extLst>
          </a:blip>
          <a:srcRect r="59184" b="43169"/>
          <a:stretch/>
        </p:blipFill>
        <p:spPr bwMode="auto">
          <a:xfrm>
            <a:off x="7493000" y="3768711"/>
            <a:ext cx="1651000" cy="2415117"/>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TextBox 30"/>
          <p:cNvSpPr txBox="1"/>
          <p:nvPr/>
        </p:nvSpPr>
        <p:spPr>
          <a:xfrm>
            <a:off x="3810000" y="3200400"/>
            <a:ext cx="5147563" cy="461665"/>
          </a:xfrm>
          <a:prstGeom prst="rect">
            <a:avLst/>
          </a:prstGeom>
          <a:solidFill>
            <a:srgbClr val="CCFFCC"/>
          </a:solidFill>
          <a:ln>
            <a:solidFill>
              <a:srgbClr val="008000"/>
            </a:solidFill>
          </a:ln>
        </p:spPr>
        <p:txBody>
          <a:bodyPr wrap="none" rtlCol="0">
            <a:spAutoFit/>
          </a:bodyPr>
          <a:lstStyle/>
          <a:p>
            <a:r>
              <a:rPr lang="en-US" sz="2400" i="1" dirty="0">
                <a:solidFill>
                  <a:prstClr val="black"/>
                </a:solidFill>
                <a:latin typeface="Georgia"/>
                <a:cs typeface="Georgia"/>
              </a:rPr>
              <a:t>z</a:t>
            </a:r>
            <a:r>
              <a:rPr lang="en-US" sz="2400" dirty="0">
                <a:solidFill>
                  <a:prstClr val="black"/>
                </a:solidFill>
                <a:latin typeface="Georgia"/>
                <a:cs typeface="Georgia"/>
              </a:rPr>
              <a:t>-component of angular momentum</a:t>
            </a:r>
          </a:p>
        </p:txBody>
      </p:sp>
      <p:sp>
        <p:nvSpPr>
          <p:cNvPr id="39" name="TextBox 38"/>
          <p:cNvSpPr txBox="1"/>
          <p:nvPr/>
        </p:nvSpPr>
        <p:spPr>
          <a:xfrm>
            <a:off x="228600" y="3886200"/>
            <a:ext cx="4508347" cy="461665"/>
          </a:xfrm>
          <a:prstGeom prst="rect">
            <a:avLst/>
          </a:prstGeom>
          <a:solidFill>
            <a:schemeClr val="bg1">
              <a:lumMod val="75000"/>
              <a:alpha val="34000"/>
            </a:schemeClr>
          </a:solidFill>
          <a:ln>
            <a:solidFill>
              <a:srgbClr val="008000"/>
            </a:solidFill>
          </a:ln>
        </p:spPr>
        <p:txBody>
          <a:bodyPr wrap="none" rtlCol="0">
            <a:spAutoFit/>
          </a:bodyPr>
          <a:lstStyle/>
          <a:p>
            <a:r>
              <a:rPr lang="en-US" sz="2400" i="1" dirty="0">
                <a:solidFill>
                  <a:srgbClr val="0000FF"/>
                </a:solidFill>
                <a:latin typeface="Georgia"/>
                <a:cs typeface="Georgia"/>
              </a:rPr>
              <a:t>m: </a:t>
            </a:r>
            <a:r>
              <a:rPr lang="en-US" sz="2400" dirty="0">
                <a:solidFill>
                  <a:prstClr val="black"/>
                </a:solidFill>
                <a:latin typeface="Georgia"/>
                <a:cs typeface="Georgia"/>
              </a:rPr>
              <a:t>Magnetic Quantum Number</a:t>
            </a:r>
          </a:p>
        </p:txBody>
      </p:sp>
    </p:spTree>
    <p:extLst>
      <p:ext uri="{BB962C8B-B14F-4D97-AF65-F5344CB8AC3E}">
        <p14:creationId xmlns:p14="http://schemas.microsoft.com/office/powerpoint/2010/main" val="3211897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914400" y="4650432"/>
            <a:ext cx="32766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Solve to get (</a:t>
            </a:r>
            <a:r>
              <a:rPr lang="en-US" sz="2400" i="1" dirty="0">
                <a:solidFill>
                  <a:prstClr val="black"/>
                </a:solidFill>
                <a:latin typeface="Georgia" pitchFamily="18" charset="0"/>
                <a:sym typeface="Symbol"/>
              </a:rPr>
              <a:t></a:t>
            </a:r>
            <a:r>
              <a:rPr lang="en-US" sz="2400" dirty="0">
                <a:solidFill>
                  <a:prstClr val="black"/>
                </a:solidFill>
                <a:latin typeface="Georgia" pitchFamily="18" charset="0"/>
                <a:sym typeface="Symbol"/>
              </a:rPr>
              <a:t>)</a:t>
            </a:r>
          </a:p>
        </p:txBody>
      </p:sp>
      <p:sp>
        <p:nvSpPr>
          <p:cNvPr id="21" name="Rectangle 20"/>
          <p:cNvSpPr/>
          <p:nvPr/>
        </p:nvSpPr>
        <p:spPr>
          <a:xfrm>
            <a:off x="626918" y="5867400"/>
            <a:ext cx="8229600" cy="707886"/>
          </a:xfrm>
          <a:prstGeom prst="rect">
            <a:avLst/>
          </a:prstGeom>
          <a:solidFill>
            <a:srgbClr val="FFFF00">
              <a:alpha val="50000"/>
            </a:srgbClr>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000" b="1" dirty="0">
                <a:solidFill>
                  <a:srgbClr val="002060"/>
                </a:solidFill>
                <a:latin typeface="Georgia" pitchFamily="18" charset="0"/>
              </a:rPr>
              <a:t>Need serious mathematical skill to solve these two equations. We only look at solutions</a:t>
            </a:r>
            <a:endParaRPr lang="en-US" sz="2000" b="1" dirty="0">
              <a:solidFill>
                <a:srgbClr val="002060"/>
              </a:solidFill>
              <a:latin typeface="Calibri"/>
            </a:endParaRPr>
          </a:p>
        </p:txBody>
      </p:sp>
      <p:sp>
        <p:nvSpPr>
          <p:cNvPr id="23" name="Rectangle 22"/>
          <p:cNvSpPr/>
          <p:nvPr/>
        </p:nvSpPr>
        <p:spPr>
          <a:xfrm>
            <a:off x="914400" y="277910"/>
            <a:ext cx="4038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The</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a:t>
            </a:r>
            <a:r>
              <a:rPr lang="en-US" sz="2400" b="1" u="sng" dirty="0">
                <a:solidFill>
                  <a:srgbClr val="3333FF"/>
                </a:solidFill>
                <a:effectLst>
                  <a:outerShdw blurRad="38100" dist="38100" dir="2700000" algn="tl">
                    <a:srgbClr val="000000">
                      <a:alpha val="43137"/>
                    </a:srgbClr>
                  </a:outerShdw>
                </a:effectLst>
                <a:latin typeface="Georgia" pitchFamily="18" charset="0"/>
              </a:rPr>
              <a:t> and the </a:t>
            </a:r>
            <a:r>
              <a:rPr lang="en-US" sz="2400" b="1" i="1" u="sng" dirty="0">
                <a:solidFill>
                  <a:srgbClr val="3333FF"/>
                </a:solidFill>
                <a:effectLst>
                  <a:outerShdw blurRad="38100" dist="38100" dir="2700000" algn="tl">
                    <a:srgbClr val="000000">
                      <a:alpha val="43137"/>
                    </a:srgbClr>
                  </a:outerShdw>
                </a:effectLst>
                <a:latin typeface="Georgia" pitchFamily="18" charset="0"/>
              </a:rPr>
              <a:t>R</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part</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278538" name="Object 10"/>
          <p:cNvGraphicFramePr>
            <a:graphicFrameLocks noChangeAspect="1"/>
          </p:cNvGraphicFramePr>
          <p:nvPr>
            <p:extLst>
              <p:ext uri="{D42A27DB-BD31-4B8C-83A1-F6EECF244321}">
                <p14:modId xmlns:p14="http://schemas.microsoft.com/office/powerpoint/2010/main" val="461237569"/>
              </p:ext>
            </p:extLst>
          </p:nvPr>
        </p:nvGraphicFramePr>
        <p:xfrm>
          <a:off x="1058863" y="979488"/>
          <a:ext cx="5553075" cy="866775"/>
        </p:xfrm>
        <a:graphic>
          <a:graphicData uri="http://schemas.openxmlformats.org/presentationml/2006/ole">
            <mc:AlternateContent xmlns:mc="http://schemas.openxmlformats.org/markup-compatibility/2006">
              <mc:Choice xmlns:v="urn:schemas-microsoft-com:vml" Requires="v">
                <p:oleObj name="Equation" r:id="rId3" imgW="3187700" imgH="495300" progId="Equation.3">
                  <p:embed/>
                </p:oleObj>
              </mc:Choice>
              <mc:Fallback>
                <p:oleObj name="Equation" r:id="rId3" imgW="3187700" imgH="495300" progId="Equation.3">
                  <p:embed/>
                  <p:pic>
                    <p:nvPicPr>
                      <p:cNvPr id="0" name=""/>
                      <p:cNvPicPr>
                        <a:picLocks noChangeAspect="1" noChangeArrowheads="1"/>
                      </p:cNvPicPr>
                      <p:nvPr/>
                    </p:nvPicPr>
                    <p:blipFill>
                      <a:blip r:embed="rId4"/>
                      <a:srcRect/>
                      <a:stretch>
                        <a:fillRect/>
                      </a:stretch>
                    </p:blipFill>
                    <p:spPr bwMode="auto">
                      <a:xfrm>
                        <a:off x="1058863" y="979488"/>
                        <a:ext cx="5553075" cy="866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78539" name="Object 8"/>
          <p:cNvGraphicFramePr>
            <a:graphicFrameLocks noChangeAspect="1"/>
          </p:cNvGraphicFramePr>
          <p:nvPr>
            <p:extLst>
              <p:ext uri="{D42A27DB-BD31-4B8C-83A1-F6EECF244321}">
                <p14:modId xmlns:p14="http://schemas.microsoft.com/office/powerpoint/2010/main" val="943507927"/>
              </p:ext>
            </p:extLst>
          </p:nvPr>
        </p:nvGraphicFramePr>
        <p:xfrm>
          <a:off x="1035050" y="3395663"/>
          <a:ext cx="5178425" cy="844550"/>
        </p:xfrm>
        <a:graphic>
          <a:graphicData uri="http://schemas.openxmlformats.org/presentationml/2006/ole">
            <mc:AlternateContent xmlns:mc="http://schemas.openxmlformats.org/markup-compatibility/2006">
              <mc:Choice xmlns:v="urn:schemas-microsoft-com:vml" Requires="v">
                <p:oleObj name="Equation" r:id="rId5" imgW="2971800" imgH="482600" progId="Equation.3">
                  <p:embed/>
                </p:oleObj>
              </mc:Choice>
              <mc:Fallback>
                <p:oleObj name="Equation" r:id="rId5" imgW="2971800" imgH="482600" progId="Equation.3">
                  <p:embed/>
                  <p:pic>
                    <p:nvPicPr>
                      <p:cNvPr id="0" name=""/>
                      <p:cNvPicPr>
                        <a:picLocks noChangeAspect="1" noChangeArrowheads="1"/>
                      </p:cNvPicPr>
                      <p:nvPr/>
                    </p:nvPicPr>
                    <p:blipFill>
                      <a:blip r:embed="rId6"/>
                      <a:srcRect/>
                      <a:stretch>
                        <a:fillRect/>
                      </a:stretch>
                    </p:blipFill>
                    <p:spPr bwMode="auto">
                      <a:xfrm>
                        <a:off x="1035050" y="3395663"/>
                        <a:ext cx="5178425" cy="844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ectangle 11"/>
          <p:cNvSpPr/>
          <p:nvPr/>
        </p:nvSpPr>
        <p:spPr>
          <a:xfrm>
            <a:off x="914400" y="1905000"/>
            <a:ext cx="32766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Solve to get </a:t>
            </a:r>
            <a:r>
              <a:rPr lang="en-US" sz="2400" i="1" dirty="0">
                <a:solidFill>
                  <a:prstClr val="black"/>
                </a:solidFill>
                <a:latin typeface="Georgia" pitchFamily="18" charset="0"/>
                <a:sym typeface="Symbol"/>
              </a:rPr>
              <a:t>R</a:t>
            </a:r>
            <a:r>
              <a:rPr lang="en-US" sz="2400" dirty="0">
                <a:solidFill>
                  <a:prstClr val="black"/>
                </a:solidFill>
                <a:latin typeface="Georgia" pitchFamily="18" charset="0"/>
                <a:sym typeface="Symbol"/>
              </a:rPr>
              <a:t>(</a:t>
            </a:r>
            <a:r>
              <a:rPr lang="en-US" sz="2400" i="1" dirty="0">
                <a:solidFill>
                  <a:prstClr val="black"/>
                </a:solidFill>
                <a:latin typeface="Georgia" pitchFamily="18" charset="0"/>
                <a:sym typeface="Symbol"/>
              </a:rPr>
              <a:t>r</a:t>
            </a:r>
            <a:r>
              <a:rPr lang="en-US" sz="2400" dirty="0">
                <a:solidFill>
                  <a:prstClr val="black"/>
                </a:solidFill>
                <a:latin typeface="Georgia" pitchFamily="18" charset="0"/>
                <a:sym typeface="Symbol"/>
              </a:rPr>
              <a:t>)</a:t>
            </a:r>
          </a:p>
        </p:txBody>
      </p:sp>
    </p:spTree>
    <p:extLst>
      <p:ext uri="{BB962C8B-B14F-4D97-AF65-F5344CB8AC3E}">
        <p14:creationId xmlns:p14="http://schemas.microsoft.com/office/powerpoint/2010/main" val="1204772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914400" y="277910"/>
            <a:ext cx="4038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The</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a:t>
            </a:r>
            <a:r>
              <a:rPr lang="en-US" sz="2400" b="1" u="sng" dirty="0">
                <a:solidFill>
                  <a:srgbClr val="3333FF"/>
                </a:solidFill>
                <a:effectLst>
                  <a:outerShdw blurRad="38100" dist="38100" dir="2700000" algn="tl">
                    <a:srgbClr val="000000">
                      <a:alpha val="43137"/>
                    </a:srgbClr>
                  </a:outerShdw>
                </a:effectLst>
                <a:latin typeface="Georgia" pitchFamily="18" charset="0"/>
              </a:rPr>
              <a:t> </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part</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11" name="Rectangle 10"/>
          <p:cNvSpPr/>
          <p:nvPr/>
        </p:nvSpPr>
        <p:spPr>
          <a:xfrm>
            <a:off x="0" y="4648200"/>
            <a:ext cx="9144000" cy="1200328"/>
          </a:xfrm>
          <a:prstGeom prst="rect">
            <a:avLst/>
          </a:prstGeom>
          <a:solidFill>
            <a:srgbClr val="E8EFD9"/>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endParaRPr lang="en-US" sz="1200" dirty="0">
              <a:solidFill>
                <a:prstClr val="black"/>
              </a:solidFill>
              <a:latin typeface="Georgia" pitchFamily="18" charset="0"/>
              <a:sym typeface="Symbol"/>
            </a:endParaRPr>
          </a:p>
          <a:p>
            <a:r>
              <a:rPr lang="en-US" sz="2400" dirty="0">
                <a:solidFill>
                  <a:prstClr val="black"/>
                </a:solidFill>
                <a:latin typeface="Georgia" pitchFamily="18" charset="0"/>
                <a:sym typeface="Symbol"/>
              </a:rPr>
              <a:t>                    :Associated Legendre Polynomials</a:t>
            </a:r>
          </a:p>
          <a:p>
            <a:endParaRPr lang="en-US" sz="1200" dirty="0">
              <a:solidFill>
                <a:prstClr val="black"/>
              </a:solidFill>
              <a:latin typeface="Georgia" pitchFamily="18" charset="0"/>
              <a:sym typeface="Symbol"/>
            </a:endParaRPr>
          </a:p>
          <a:p>
            <a:r>
              <a:rPr lang="en-US" sz="2400" dirty="0">
                <a:solidFill>
                  <a:prstClr val="black"/>
                </a:solidFill>
                <a:latin typeface="Georgia" pitchFamily="18" charset="0"/>
                <a:sym typeface="Symbol"/>
              </a:rPr>
              <a:t>New quantum number ‘</a:t>
            </a:r>
            <a:r>
              <a:rPr lang="en-US" sz="2400" i="1" dirty="0">
                <a:solidFill>
                  <a:prstClr val="black"/>
                </a:solidFill>
                <a:latin typeface="Georgia" pitchFamily="18" charset="0"/>
                <a:sym typeface="Symbol"/>
              </a:rPr>
              <a:t>l</a:t>
            </a:r>
            <a:r>
              <a:rPr lang="en-US" sz="2400" dirty="0">
                <a:solidFill>
                  <a:prstClr val="black"/>
                </a:solidFill>
                <a:latin typeface="Georgia" pitchFamily="18" charset="0"/>
                <a:sym typeface="Symbol"/>
              </a:rPr>
              <a:t>’ : orbital / Azimuthal quantum number</a:t>
            </a:r>
            <a:endParaRPr lang="en-US" sz="1200" dirty="0">
              <a:solidFill>
                <a:prstClr val="black"/>
              </a:solidFill>
              <a:latin typeface="Georgia" pitchFamily="18" charset="0"/>
              <a:sym typeface="Symbol"/>
            </a:endParaRPr>
          </a:p>
        </p:txBody>
      </p:sp>
      <p:sp>
        <p:nvSpPr>
          <p:cNvPr id="5" name="Rectangle 4"/>
          <p:cNvSpPr/>
          <p:nvPr/>
        </p:nvSpPr>
        <p:spPr>
          <a:xfrm>
            <a:off x="2895600" y="5943600"/>
            <a:ext cx="3352800" cy="830997"/>
          </a:xfrm>
          <a:prstGeom prst="rect">
            <a:avLst/>
          </a:prstGeom>
          <a:solidFill>
            <a:srgbClr val="00B0F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solidFill>
                  <a:prstClr val="black"/>
                </a:solidFill>
                <a:latin typeface="Georgia" pitchFamily="18" charset="0"/>
              </a:rPr>
              <a:t>Restriction on </a:t>
            </a:r>
            <a:r>
              <a:rPr lang="en-US" sz="2400" i="1" dirty="0" err="1">
                <a:solidFill>
                  <a:prstClr val="black"/>
                </a:solidFill>
                <a:latin typeface="Georgia" pitchFamily="18" charset="0"/>
              </a:rPr>
              <a:t>m≤l</a:t>
            </a:r>
            <a:r>
              <a:rPr lang="en-US" sz="2400" i="1" dirty="0">
                <a:solidFill>
                  <a:prstClr val="black"/>
                </a:solidFill>
                <a:latin typeface="Georgia" pitchFamily="18" charset="0"/>
              </a:rPr>
              <a:t> </a:t>
            </a:r>
          </a:p>
          <a:p>
            <a:r>
              <a:rPr lang="en-US" sz="2400" dirty="0">
                <a:solidFill>
                  <a:prstClr val="black"/>
                </a:solidFill>
                <a:latin typeface="Georgia" pitchFamily="18" charset="0"/>
              </a:rPr>
              <a:t>is due to this equation</a:t>
            </a:r>
            <a:endParaRPr lang="en-US" dirty="0">
              <a:solidFill>
                <a:prstClr val="white"/>
              </a:solidFill>
              <a:latin typeface="Calibri"/>
            </a:endParaRPr>
          </a:p>
        </p:txBody>
      </p:sp>
      <p:graphicFrame>
        <p:nvGraphicFramePr>
          <p:cNvPr id="279562" name="Object 8"/>
          <p:cNvGraphicFramePr>
            <a:graphicFrameLocks noChangeAspect="1"/>
          </p:cNvGraphicFramePr>
          <p:nvPr>
            <p:extLst>
              <p:ext uri="{D42A27DB-BD31-4B8C-83A1-F6EECF244321}">
                <p14:modId xmlns:p14="http://schemas.microsoft.com/office/powerpoint/2010/main" val="2231941639"/>
              </p:ext>
            </p:extLst>
          </p:nvPr>
        </p:nvGraphicFramePr>
        <p:xfrm>
          <a:off x="1035050" y="865187"/>
          <a:ext cx="6842922" cy="1116013"/>
        </p:xfrm>
        <a:graphic>
          <a:graphicData uri="http://schemas.openxmlformats.org/presentationml/2006/ole">
            <mc:AlternateContent xmlns:mc="http://schemas.openxmlformats.org/markup-compatibility/2006">
              <mc:Choice xmlns:v="urn:schemas-microsoft-com:vml" Requires="v">
                <p:oleObj name="Equation" r:id="rId2" imgW="2971800" imgH="482600" progId="Equation.3">
                  <p:embed/>
                </p:oleObj>
              </mc:Choice>
              <mc:Fallback>
                <p:oleObj name="Equation" r:id="rId2" imgW="2971800" imgH="482600" progId="Equation.3">
                  <p:embed/>
                  <p:pic>
                    <p:nvPicPr>
                      <p:cNvPr id="0" name=""/>
                      <p:cNvPicPr>
                        <a:picLocks noChangeAspect="1" noChangeArrowheads="1"/>
                      </p:cNvPicPr>
                      <p:nvPr/>
                    </p:nvPicPr>
                    <p:blipFill>
                      <a:blip r:embed="rId3"/>
                      <a:srcRect/>
                      <a:stretch>
                        <a:fillRect/>
                      </a:stretch>
                    </p:blipFill>
                    <p:spPr bwMode="auto">
                      <a:xfrm>
                        <a:off x="1035050" y="865187"/>
                        <a:ext cx="6842922" cy="1116013"/>
                      </a:xfrm>
                      <a:prstGeom prst="rect">
                        <a:avLst/>
                      </a:prstGeom>
                      <a:noFill/>
                      <a:ln>
                        <a:noFill/>
                      </a:ln>
                      <a:effectLst/>
                    </p:spPr>
                  </p:pic>
                </p:oleObj>
              </mc:Fallback>
            </mc:AlternateContent>
          </a:graphicData>
        </a:graphic>
      </p:graphicFrame>
      <p:graphicFrame>
        <p:nvGraphicFramePr>
          <p:cNvPr id="279564" name="Object 12"/>
          <p:cNvGraphicFramePr>
            <a:graphicFrameLocks noChangeAspect="1"/>
          </p:cNvGraphicFramePr>
          <p:nvPr>
            <p:extLst>
              <p:ext uri="{D42A27DB-BD31-4B8C-83A1-F6EECF244321}">
                <p14:modId xmlns:p14="http://schemas.microsoft.com/office/powerpoint/2010/main" val="962571219"/>
              </p:ext>
            </p:extLst>
          </p:nvPr>
        </p:nvGraphicFramePr>
        <p:xfrm>
          <a:off x="76200" y="2463800"/>
          <a:ext cx="7099300" cy="2184400"/>
        </p:xfrm>
        <a:graphic>
          <a:graphicData uri="http://schemas.openxmlformats.org/presentationml/2006/ole">
            <mc:AlternateContent xmlns:mc="http://schemas.openxmlformats.org/markup-compatibility/2006">
              <mc:Choice xmlns:v="urn:schemas-microsoft-com:vml" Requires="v">
                <p:oleObj name="Equation" r:id="rId4" imgW="3568700" imgH="1092200" progId="Equation.3">
                  <p:embed/>
                </p:oleObj>
              </mc:Choice>
              <mc:Fallback>
                <p:oleObj name="Equation" r:id="rId4" imgW="3568700" imgH="1092200" progId="Equation.3">
                  <p:embed/>
                  <p:pic>
                    <p:nvPicPr>
                      <p:cNvPr id="0" name=""/>
                      <p:cNvPicPr>
                        <a:picLocks noChangeAspect="1" noChangeArrowheads="1"/>
                      </p:cNvPicPr>
                      <p:nvPr/>
                    </p:nvPicPr>
                    <p:blipFill>
                      <a:blip r:embed="rId5"/>
                      <a:srcRect/>
                      <a:stretch>
                        <a:fillRect/>
                      </a:stretch>
                    </p:blipFill>
                    <p:spPr bwMode="auto">
                      <a:xfrm>
                        <a:off x="76200" y="2463800"/>
                        <a:ext cx="7099300" cy="2184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ectangle 11"/>
          <p:cNvSpPr/>
          <p:nvPr/>
        </p:nvSpPr>
        <p:spPr>
          <a:xfrm>
            <a:off x="76200" y="2057400"/>
            <a:ext cx="30480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Solution to (</a:t>
            </a:r>
            <a:r>
              <a:rPr lang="en-US" sz="2400" i="1" dirty="0">
                <a:solidFill>
                  <a:prstClr val="black"/>
                </a:solidFill>
                <a:latin typeface="Georgia" pitchFamily="18" charset="0"/>
                <a:sym typeface="Symbol"/>
              </a:rPr>
              <a:t></a:t>
            </a:r>
            <a:r>
              <a:rPr lang="en-US" sz="2400" dirty="0">
                <a:solidFill>
                  <a:prstClr val="black"/>
                </a:solidFill>
                <a:latin typeface="Georgia" pitchFamily="18" charset="0"/>
                <a:sym typeface="Symbol"/>
              </a:rPr>
              <a:t>) :</a:t>
            </a:r>
          </a:p>
        </p:txBody>
      </p:sp>
      <p:graphicFrame>
        <p:nvGraphicFramePr>
          <p:cNvPr id="279565" name="Object 13"/>
          <p:cNvGraphicFramePr>
            <a:graphicFrameLocks noChangeAspect="1"/>
          </p:cNvGraphicFramePr>
          <p:nvPr>
            <p:extLst>
              <p:ext uri="{D42A27DB-BD31-4B8C-83A1-F6EECF244321}">
                <p14:modId xmlns:p14="http://schemas.microsoft.com/office/powerpoint/2010/main" val="22825567"/>
              </p:ext>
            </p:extLst>
          </p:nvPr>
        </p:nvGraphicFramePr>
        <p:xfrm>
          <a:off x="220662" y="4848225"/>
          <a:ext cx="1379538" cy="485775"/>
        </p:xfrm>
        <a:graphic>
          <a:graphicData uri="http://schemas.openxmlformats.org/presentationml/2006/ole">
            <mc:AlternateContent xmlns:mc="http://schemas.openxmlformats.org/markup-compatibility/2006">
              <mc:Choice xmlns:v="urn:schemas-microsoft-com:vml" Requires="v">
                <p:oleObj name="Equation" r:id="rId6" imgW="685800" imgH="241300" progId="Equation.3">
                  <p:embed/>
                </p:oleObj>
              </mc:Choice>
              <mc:Fallback>
                <p:oleObj name="Equation" r:id="rId6" imgW="685800" imgH="241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662" y="4848225"/>
                        <a:ext cx="1379538" cy="485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3" name="Rectangle 12"/>
          <p:cNvSpPr/>
          <p:nvPr/>
        </p:nvSpPr>
        <p:spPr>
          <a:xfrm>
            <a:off x="7239000" y="3195935"/>
            <a:ext cx="1752600" cy="461665"/>
          </a:xfrm>
          <a:prstGeom prst="rect">
            <a:avLst/>
          </a:prstGeom>
          <a:solidFill>
            <a:srgbClr val="00B0F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i="1" dirty="0">
                <a:solidFill>
                  <a:prstClr val="black"/>
                </a:solidFill>
                <a:latin typeface="Georgia" pitchFamily="18" charset="0"/>
              </a:rPr>
              <a:t>l=0,1,2,3…</a:t>
            </a:r>
            <a:endParaRPr lang="en-US" dirty="0">
              <a:solidFill>
                <a:prstClr val="white"/>
              </a:solidFill>
              <a:latin typeface="Calibri"/>
            </a:endParaRPr>
          </a:p>
        </p:txBody>
      </p:sp>
    </p:spTree>
    <p:extLst>
      <p:ext uri="{BB962C8B-B14F-4D97-AF65-F5344CB8AC3E}">
        <p14:creationId xmlns:p14="http://schemas.microsoft.com/office/powerpoint/2010/main" val="2192572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8"/>
          <p:cNvPicPr>
            <a:picLocks noChangeAspect="1" noChangeArrowheads="1"/>
          </p:cNvPicPr>
          <p:nvPr/>
        </p:nvPicPr>
        <p:blipFill>
          <a:blip r:embed="rId2" cstate="print"/>
          <a:srcRect/>
          <a:stretch>
            <a:fillRect/>
          </a:stretch>
        </p:blipFill>
        <p:spPr bwMode="auto">
          <a:xfrm>
            <a:off x="0" y="990600"/>
            <a:ext cx="2297430" cy="2133600"/>
          </a:xfrm>
          <a:prstGeom prst="rect">
            <a:avLst/>
          </a:prstGeom>
          <a:noFill/>
          <a:ln w="9525">
            <a:noFill/>
            <a:miter lim="800000"/>
            <a:headEnd/>
            <a:tailEnd/>
          </a:ln>
          <a:effectLst/>
        </p:spPr>
      </p:pic>
      <p:sp>
        <p:nvSpPr>
          <p:cNvPr id="23" name="Rectangle 22"/>
          <p:cNvSpPr/>
          <p:nvPr/>
        </p:nvSpPr>
        <p:spPr>
          <a:xfrm>
            <a:off x="0" y="5867400"/>
            <a:ext cx="3200400" cy="9906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04800" y="4724400"/>
            <a:ext cx="1143000" cy="533400"/>
          </a:xfrm>
          <a:prstGeom prst="rect">
            <a:avLst/>
          </a:prstGeom>
          <a:solidFill>
            <a:srgbClr val="FF66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04800" y="3733800"/>
            <a:ext cx="1143000" cy="533400"/>
          </a:xfrm>
          <a:prstGeom prst="rect">
            <a:avLst/>
          </a:prstGeom>
          <a:solidFill>
            <a:srgbClr val="FF66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5791200" y="2209800"/>
            <a:ext cx="3367088" cy="762000"/>
            <a:chOff x="5562600" y="1295400"/>
            <a:chExt cx="3367088" cy="762000"/>
          </a:xfrm>
        </p:grpSpPr>
        <p:sp>
          <p:nvSpPr>
            <p:cNvPr id="3" name="Rectangle 2"/>
            <p:cNvSpPr/>
            <p:nvPr/>
          </p:nvSpPr>
          <p:spPr>
            <a:xfrm>
              <a:off x="5562600" y="1295400"/>
              <a:ext cx="3352800" cy="7620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57701" name="Object 4"/>
            <p:cNvGraphicFramePr>
              <a:graphicFrameLocks noChangeAspect="1"/>
            </p:cNvGraphicFramePr>
            <p:nvPr>
              <p:extLst>
                <p:ext uri="{D42A27DB-BD31-4B8C-83A1-F6EECF244321}">
                  <p14:modId xmlns:p14="http://schemas.microsoft.com/office/powerpoint/2010/main" val="121778166"/>
                </p:ext>
              </p:extLst>
            </p:nvPr>
          </p:nvGraphicFramePr>
          <p:xfrm>
            <a:off x="5638800" y="1447800"/>
            <a:ext cx="3290888" cy="431800"/>
          </p:xfrm>
          <a:graphic>
            <a:graphicData uri="http://schemas.openxmlformats.org/presentationml/2006/ole">
              <mc:AlternateContent xmlns:mc="http://schemas.openxmlformats.org/markup-compatibility/2006">
                <mc:Choice xmlns:v="urn:schemas-microsoft-com:vml" Requires="v">
                  <p:oleObj name="Equation" r:id="rId3" imgW="1651000" imgH="215900" progId="Equation.3">
                    <p:embed/>
                  </p:oleObj>
                </mc:Choice>
                <mc:Fallback>
                  <p:oleObj name="Equation" r:id="rId3" imgW="1651000" imgH="215900" progId="Equation.3">
                    <p:embed/>
                    <p:pic>
                      <p:nvPicPr>
                        <p:cNvPr id="0" name=""/>
                        <p:cNvPicPr>
                          <a:picLocks noChangeAspect="1" noChangeArrowheads="1"/>
                        </p:cNvPicPr>
                        <p:nvPr/>
                      </p:nvPicPr>
                      <p:blipFill>
                        <a:blip r:embed="rId4"/>
                        <a:srcRect/>
                        <a:stretch>
                          <a:fillRect/>
                        </a:stretch>
                      </p:blipFill>
                      <p:spPr bwMode="auto">
                        <a:xfrm>
                          <a:off x="5638800" y="1447800"/>
                          <a:ext cx="3290888" cy="43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10" name="Rectangle 9"/>
          <p:cNvSpPr/>
          <p:nvPr/>
        </p:nvSpPr>
        <p:spPr>
          <a:xfrm>
            <a:off x="152400" y="3124200"/>
            <a:ext cx="3733800" cy="461665"/>
          </a:xfrm>
          <a:prstGeom prst="rect">
            <a:avLst/>
          </a:prstGeom>
        </p:spPr>
        <p:txBody>
          <a:bodyPr wrap="square">
            <a:spAutoFit/>
          </a:bodyPr>
          <a:lstStyle/>
          <a:p>
            <a:r>
              <a:rPr lang="en-US" sz="2400" b="1" dirty="0">
                <a:solidFill>
                  <a:srgbClr val="3366FF"/>
                </a:solidFill>
                <a:latin typeface="Georgia" pitchFamily="18" charset="0"/>
              </a:rPr>
              <a:t>Boundary Conditions:</a:t>
            </a:r>
          </a:p>
        </p:txBody>
      </p:sp>
      <p:graphicFrame>
        <p:nvGraphicFramePr>
          <p:cNvPr id="157702" name="Object 4"/>
          <p:cNvGraphicFramePr>
            <a:graphicFrameLocks noChangeAspect="1"/>
          </p:cNvGraphicFramePr>
          <p:nvPr>
            <p:extLst>
              <p:ext uri="{D42A27DB-BD31-4B8C-83A1-F6EECF244321}">
                <p14:modId xmlns:p14="http://schemas.microsoft.com/office/powerpoint/2010/main" val="910041983"/>
              </p:ext>
            </p:extLst>
          </p:nvPr>
        </p:nvGraphicFramePr>
        <p:xfrm>
          <a:off x="304800" y="3733800"/>
          <a:ext cx="1165225" cy="406400"/>
        </p:xfrm>
        <a:graphic>
          <a:graphicData uri="http://schemas.openxmlformats.org/presentationml/2006/ole">
            <mc:AlternateContent xmlns:mc="http://schemas.openxmlformats.org/markup-compatibility/2006">
              <mc:Choice xmlns:v="urn:schemas-microsoft-com:vml" Requires="v">
                <p:oleObj name="Equation" r:id="rId5" imgW="584200" imgH="203200" progId="Equation.3">
                  <p:embed/>
                </p:oleObj>
              </mc:Choice>
              <mc:Fallback>
                <p:oleObj name="Equation" r:id="rId5" imgW="584200" imgH="203200" progId="Equation.3">
                  <p:embed/>
                  <p:pic>
                    <p:nvPicPr>
                      <p:cNvPr id="0" name=""/>
                      <p:cNvPicPr>
                        <a:picLocks noChangeAspect="1" noChangeArrowheads="1"/>
                      </p:cNvPicPr>
                      <p:nvPr/>
                    </p:nvPicPr>
                    <p:blipFill>
                      <a:blip r:embed="rId6"/>
                      <a:srcRect/>
                      <a:stretch>
                        <a:fillRect/>
                      </a:stretch>
                    </p:blipFill>
                    <p:spPr bwMode="auto">
                      <a:xfrm>
                        <a:off x="304800" y="3733800"/>
                        <a:ext cx="1165225"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57704" name="Object 4"/>
          <p:cNvGraphicFramePr>
            <a:graphicFrameLocks noChangeAspect="1"/>
          </p:cNvGraphicFramePr>
          <p:nvPr>
            <p:extLst>
              <p:ext uri="{D42A27DB-BD31-4B8C-83A1-F6EECF244321}">
                <p14:modId xmlns:p14="http://schemas.microsoft.com/office/powerpoint/2010/main" val="1410430660"/>
              </p:ext>
            </p:extLst>
          </p:nvPr>
        </p:nvGraphicFramePr>
        <p:xfrm>
          <a:off x="1593259" y="3733800"/>
          <a:ext cx="3925887" cy="431800"/>
        </p:xfrm>
        <a:graphic>
          <a:graphicData uri="http://schemas.openxmlformats.org/presentationml/2006/ole">
            <mc:AlternateContent xmlns:mc="http://schemas.openxmlformats.org/markup-compatibility/2006">
              <mc:Choice xmlns:v="urn:schemas-microsoft-com:vml" Requires="v">
                <p:oleObj name="Equation" r:id="rId7" imgW="1968500" imgH="215900" progId="Equation.3">
                  <p:embed/>
                </p:oleObj>
              </mc:Choice>
              <mc:Fallback>
                <p:oleObj name="Equation" r:id="rId7" imgW="1968500" imgH="215900" progId="Equation.3">
                  <p:embed/>
                  <p:pic>
                    <p:nvPicPr>
                      <p:cNvPr id="0" name=""/>
                      <p:cNvPicPr>
                        <a:picLocks noChangeAspect="1" noChangeArrowheads="1"/>
                      </p:cNvPicPr>
                      <p:nvPr/>
                    </p:nvPicPr>
                    <p:blipFill>
                      <a:blip r:embed="rId8"/>
                      <a:srcRect/>
                      <a:stretch>
                        <a:fillRect/>
                      </a:stretch>
                    </p:blipFill>
                    <p:spPr bwMode="auto">
                      <a:xfrm>
                        <a:off x="1593259" y="3733800"/>
                        <a:ext cx="3925887" cy="43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58726" name="Object 6"/>
          <p:cNvGraphicFramePr>
            <a:graphicFrameLocks noChangeAspect="1"/>
          </p:cNvGraphicFramePr>
          <p:nvPr>
            <p:extLst>
              <p:ext uri="{D42A27DB-BD31-4B8C-83A1-F6EECF244321}">
                <p14:modId xmlns:p14="http://schemas.microsoft.com/office/powerpoint/2010/main" val="1014664232"/>
              </p:ext>
            </p:extLst>
          </p:nvPr>
        </p:nvGraphicFramePr>
        <p:xfrm>
          <a:off x="1549400" y="4800600"/>
          <a:ext cx="4202113" cy="381000"/>
        </p:xfrm>
        <a:graphic>
          <a:graphicData uri="http://schemas.openxmlformats.org/presentationml/2006/ole">
            <mc:AlternateContent xmlns:mc="http://schemas.openxmlformats.org/markup-compatibility/2006">
              <mc:Choice xmlns:v="urn:schemas-microsoft-com:vml" Requires="v">
                <p:oleObj name="Equation" r:id="rId9" imgW="2108200" imgH="190500" progId="Equation.3">
                  <p:embed/>
                </p:oleObj>
              </mc:Choice>
              <mc:Fallback>
                <p:oleObj name="Equation" r:id="rId9" imgW="2108200" imgH="190500" progId="Equation.3">
                  <p:embed/>
                  <p:pic>
                    <p:nvPicPr>
                      <p:cNvPr id="0" name=""/>
                      <p:cNvPicPr>
                        <a:picLocks noChangeAspect="1" noChangeArrowheads="1"/>
                      </p:cNvPicPr>
                      <p:nvPr/>
                    </p:nvPicPr>
                    <p:blipFill>
                      <a:blip r:embed="rId10"/>
                      <a:srcRect/>
                      <a:stretch>
                        <a:fillRect/>
                      </a:stretch>
                    </p:blipFill>
                    <p:spPr bwMode="auto">
                      <a:xfrm>
                        <a:off x="1549400" y="4800600"/>
                        <a:ext cx="4202113" cy="38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9" name="Rectangle 28"/>
          <p:cNvSpPr/>
          <p:nvPr/>
        </p:nvSpPr>
        <p:spPr>
          <a:xfrm>
            <a:off x="5791200" y="4648200"/>
            <a:ext cx="3352800" cy="7620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58727" name="Object 7"/>
          <p:cNvGraphicFramePr>
            <a:graphicFrameLocks noChangeAspect="1"/>
          </p:cNvGraphicFramePr>
          <p:nvPr>
            <p:extLst>
              <p:ext uri="{D42A27DB-BD31-4B8C-83A1-F6EECF244321}">
                <p14:modId xmlns:p14="http://schemas.microsoft.com/office/powerpoint/2010/main" val="1517986982"/>
              </p:ext>
            </p:extLst>
          </p:nvPr>
        </p:nvGraphicFramePr>
        <p:xfrm>
          <a:off x="6053137" y="4800600"/>
          <a:ext cx="2938463" cy="431800"/>
        </p:xfrm>
        <a:graphic>
          <a:graphicData uri="http://schemas.openxmlformats.org/presentationml/2006/ole">
            <mc:AlternateContent xmlns:mc="http://schemas.openxmlformats.org/markup-compatibility/2006">
              <mc:Choice xmlns:v="urn:schemas-microsoft-com:vml" Requires="v">
                <p:oleObj name="Equation" r:id="rId11" imgW="1473200" imgH="215900" progId="Equation.3">
                  <p:embed/>
                </p:oleObj>
              </mc:Choice>
              <mc:Fallback>
                <p:oleObj name="Equation" r:id="rId11" imgW="1473200" imgH="215900" progId="Equation.3">
                  <p:embed/>
                  <p:pic>
                    <p:nvPicPr>
                      <p:cNvPr id="0" name=""/>
                      <p:cNvPicPr>
                        <a:picLocks noChangeAspect="1" noChangeArrowheads="1"/>
                      </p:cNvPicPr>
                      <p:nvPr/>
                    </p:nvPicPr>
                    <p:blipFill>
                      <a:blip r:embed="rId12"/>
                      <a:srcRect/>
                      <a:stretch>
                        <a:fillRect/>
                      </a:stretch>
                    </p:blipFill>
                    <p:spPr bwMode="auto">
                      <a:xfrm>
                        <a:off x="6053137" y="4800600"/>
                        <a:ext cx="2938463" cy="43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59753" name="Object 9"/>
          <p:cNvGraphicFramePr>
            <a:graphicFrameLocks noChangeAspect="1"/>
          </p:cNvGraphicFramePr>
          <p:nvPr>
            <p:extLst>
              <p:ext uri="{D42A27DB-BD31-4B8C-83A1-F6EECF244321}">
                <p14:modId xmlns:p14="http://schemas.microsoft.com/office/powerpoint/2010/main" val="3624627171"/>
              </p:ext>
            </p:extLst>
          </p:nvPr>
        </p:nvGraphicFramePr>
        <p:xfrm>
          <a:off x="304800" y="5867400"/>
          <a:ext cx="2306638" cy="838200"/>
        </p:xfrm>
        <a:graphic>
          <a:graphicData uri="http://schemas.openxmlformats.org/presentationml/2006/ole">
            <mc:AlternateContent xmlns:mc="http://schemas.openxmlformats.org/markup-compatibility/2006">
              <mc:Choice xmlns:v="urn:schemas-microsoft-com:vml" Requires="v">
                <p:oleObj name="Equation" r:id="rId13" imgW="1155700" imgH="419100" progId="Equation.3">
                  <p:embed/>
                </p:oleObj>
              </mc:Choice>
              <mc:Fallback>
                <p:oleObj name="Equation" r:id="rId13" imgW="1155700" imgH="419100" progId="Equation.3">
                  <p:embed/>
                  <p:pic>
                    <p:nvPicPr>
                      <p:cNvPr id="0" name=""/>
                      <p:cNvPicPr>
                        <a:picLocks noChangeAspect="1" noChangeArrowheads="1"/>
                      </p:cNvPicPr>
                      <p:nvPr/>
                    </p:nvPicPr>
                    <p:blipFill>
                      <a:blip r:embed="rId14"/>
                      <a:srcRect/>
                      <a:stretch>
                        <a:fillRect/>
                      </a:stretch>
                    </p:blipFill>
                    <p:spPr bwMode="auto">
                      <a:xfrm>
                        <a:off x="304800" y="5867400"/>
                        <a:ext cx="2306638"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4" name="Rectangle 13"/>
          <p:cNvSpPr/>
          <p:nvPr/>
        </p:nvSpPr>
        <p:spPr>
          <a:xfrm>
            <a:off x="914400" y="277910"/>
            <a:ext cx="82296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Recapitulation: Particle in 1-D Square-Well Potential</a:t>
            </a:r>
          </a:p>
        </p:txBody>
      </p:sp>
      <p:graphicFrame>
        <p:nvGraphicFramePr>
          <p:cNvPr id="16" name="Object 7"/>
          <p:cNvGraphicFramePr>
            <a:graphicFrameLocks noChangeAspect="1"/>
          </p:cNvGraphicFramePr>
          <p:nvPr>
            <p:extLst>
              <p:ext uri="{D42A27DB-BD31-4B8C-83A1-F6EECF244321}">
                <p14:modId xmlns:p14="http://schemas.microsoft.com/office/powerpoint/2010/main" val="2041231934"/>
              </p:ext>
            </p:extLst>
          </p:nvPr>
        </p:nvGraphicFramePr>
        <p:xfrm>
          <a:off x="2362200" y="1438275"/>
          <a:ext cx="3149600" cy="1543050"/>
        </p:xfrm>
        <a:graphic>
          <a:graphicData uri="http://schemas.openxmlformats.org/presentationml/2006/ole">
            <mc:AlternateContent xmlns:mc="http://schemas.openxmlformats.org/markup-compatibility/2006">
              <mc:Choice xmlns:v="urn:schemas-microsoft-com:vml" Requires="v">
                <p:oleObj name="Equation" r:id="rId15" imgW="1587500" imgH="774700" progId="Equation.3">
                  <p:embed/>
                </p:oleObj>
              </mc:Choice>
              <mc:Fallback>
                <p:oleObj name="Equation" r:id="rId15" imgW="1587500" imgH="774700" progId="Equation.3">
                  <p:embed/>
                  <p:pic>
                    <p:nvPicPr>
                      <p:cNvPr id="0" name=""/>
                      <p:cNvPicPr>
                        <a:picLocks noChangeAspect="1" noChangeArrowheads="1"/>
                      </p:cNvPicPr>
                      <p:nvPr/>
                    </p:nvPicPr>
                    <p:blipFill>
                      <a:blip r:embed="rId16"/>
                      <a:srcRect/>
                      <a:stretch>
                        <a:fillRect/>
                      </a:stretch>
                    </p:blipFill>
                    <p:spPr bwMode="auto">
                      <a:xfrm>
                        <a:off x="2362200" y="1438275"/>
                        <a:ext cx="3149600" cy="1543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4120906898"/>
              </p:ext>
            </p:extLst>
          </p:nvPr>
        </p:nvGraphicFramePr>
        <p:xfrm>
          <a:off x="1085850" y="3581400"/>
          <a:ext cx="114300" cy="165100"/>
        </p:xfrm>
        <a:graphic>
          <a:graphicData uri="http://schemas.openxmlformats.org/presentationml/2006/ole">
            <mc:AlternateContent xmlns:mc="http://schemas.openxmlformats.org/markup-compatibility/2006">
              <mc:Choice xmlns:v="urn:schemas-microsoft-com:vml" Requires="v">
                <p:oleObj name="Equation" r:id="rId17" imgW="114300" imgH="165100" progId="Equation.3">
                  <p:embed/>
                </p:oleObj>
              </mc:Choice>
              <mc:Fallback>
                <p:oleObj name="Equation" r:id="rId17" imgW="114300" imgH="165100" progId="Equation.3">
                  <p:embed/>
                  <p:pic>
                    <p:nvPicPr>
                      <p:cNvPr id="0" name=""/>
                      <p:cNvPicPr/>
                      <p:nvPr/>
                    </p:nvPicPr>
                    <p:blipFill>
                      <a:blip r:embed="rId18"/>
                      <a:stretch>
                        <a:fillRect/>
                      </a:stretch>
                    </p:blipFill>
                    <p:spPr>
                      <a:xfrm>
                        <a:off x="1085850" y="3581400"/>
                        <a:ext cx="114300" cy="165100"/>
                      </a:xfrm>
                      <a:prstGeom prst="rect">
                        <a:avLst/>
                      </a:prstGeom>
                    </p:spPr>
                  </p:pic>
                </p:oleObj>
              </mc:Fallback>
            </mc:AlternateContent>
          </a:graphicData>
        </a:graphic>
      </p:graphicFrame>
      <p:sp>
        <p:nvSpPr>
          <p:cNvPr id="24" name="Rectangle 23"/>
          <p:cNvSpPr/>
          <p:nvPr/>
        </p:nvSpPr>
        <p:spPr>
          <a:xfrm>
            <a:off x="3200400" y="5991309"/>
            <a:ext cx="2743200" cy="830997"/>
          </a:xfrm>
          <a:prstGeom prst="rect">
            <a:avLst/>
          </a:prstGeom>
        </p:spPr>
        <p:txBody>
          <a:bodyPr wrap="square">
            <a:spAutoFit/>
          </a:bodyPr>
          <a:lstStyle/>
          <a:p>
            <a:r>
              <a:rPr lang="en-US" sz="2400" b="1" dirty="0">
                <a:solidFill>
                  <a:srgbClr val="3366FF"/>
                </a:solidFill>
                <a:latin typeface="Georgia" pitchFamily="18" charset="0"/>
              </a:rPr>
              <a:t>Normalization:</a:t>
            </a:r>
          </a:p>
          <a:p>
            <a:r>
              <a:rPr lang="en-US" sz="2400" b="1" dirty="0">
                <a:solidFill>
                  <a:srgbClr val="3366FF"/>
                </a:solidFill>
                <a:latin typeface="Georgia" pitchFamily="18" charset="0"/>
              </a:rPr>
              <a:t> </a:t>
            </a:r>
            <a:endParaRPr lang="en-US" b="1" dirty="0">
              <a:solidFill>
                <a:srgbClr val="3366FF"/>
              </a:solidFill>
            </a:endParaRPr>
          </a:p>
        </p:txBody>
      </p:sp>
      <p:sp>
        <p:nvSpPr>
          <p:cNvPr id="25" name="Rectangle 24"/>
          <p:cNvSpPr/>
          <p:nvPr/>
        </p:nvSpPr>
        <p:spPr>
          <a:xfrm>
            <a:off x="5791200" y="5867400"/>
            <a:ext cx="3352800" cy="9906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6" name="Object 9"/>
          <p:cNvGraphicFramePr>
            <a:graphicFrameLocks noChangeAspect="1"/>
          </p:cNvGraphicFramePr>
          <p:nvPr>
            <p:extLst>
              <p:ext uri="{D42A27DB-BD31-4B8C-83A1-F6EECF244321}">
                <p14:modId xmlns:p14="http://schemas.microsoft.com/office/powerpoint/2010/main" val="3674016200"/>
              </p:ext>
            </p:extLst>
          </p:nvPr>
        </p:nvGraphicFramePr>
        <p:xfrm>
          <a:off x="6122988" y="5829300"/>
          <a:ext cx="2559050" cy="914400"/>
        </p:xfrm>
        <a:graphic>
          <a:graphicData uri="http://schemas.openxmlformats.org/presentationml/2006/ole">
            <mc:AlternateContent xmlns:mc="http://schemas.openxmlformats.org/markup-compatibility/2006">
              <mc:Choice xmlns:v="urn:schemas-microsoft-com:vml" Requires="v">
                <p:oleObj name="Equation" r:id="rId19" imgW="1282700" imgH="457200" progId="Equation.3">
                  <p:embed/>
                </p:oleObj>
              </mc:Choice>
              <mc:Fallback>
                <p:oleObj name="Equation" r:id="rId19" imgW="1282700" imgH="457200" progId="Equation.3">
                  <p:embed/>
                  <p:pic>
                    <p:nvPicPr>
                      <p:cNvPr id="0" name=""/>
                      <p:cNvPicPr>
                        <a:picLocks noChangeAspect="1" noChangeArrowheads="1"/>
                      </p:cNvPicPr>
                      <p:nvPr/>
                    </p:nvPicPr>
                    <p:blipFill>
                      <a:blip r:embed="rId20"/>
                      <a:srcRect/>
                      <a:stretch>
                        <a:fillRect/>
                      </a:stretch>
                    </p:blipFill>
                    <p:spPr bwMode="auto">
                      <a:xfrm>
                        <a:off x="6122988" y="5829300"/>
                        <a:ext cx="2559050" cy="914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7" name="Object 6"/>
          <p:cNvGraphicFramePr>
            <a:graphicFrameLocks noChangeAspect="1"/>
          </p:cNvGraphicFramePr>
          <p:nvPr>
            <p:extLst>
              <p:ext uri="{D42A27DB-BD31-4B8C-83A1-F6EECF244321}">
                <p14:modId xmlns:p14="http://schemas.microsoft.com/office/powerpoint/2010/main" val="2826891562"/>
              </p:ext>
            </p:extLst>
          </p:nvPr>
        </p:nvGraphicFramePr>
        <p:xfrm>
          <a:off x="293884" y="4851400"/>
          <a:ext cx="1290638" cy="406400"/>
        </p:xfrm>
        <a:graphic>
          <a:graphicData uri="http://schemas.openxmlformats.org/presentationml/2006/ole">
            <mc:AlternateContent xmlns:mc="http://schemas.openxmlformats.org/markup-compatibility/2006">
              <mc:Choice xmlns:v="urn:schemas-microsoft-com:vml" Requires="v">
                <p:oleObj name="Equation" r:id="rId21" imgW="647700" imgH="203200" progId="Equation.3">
                  <p:embed/>
                </p:oleObj>
              </mc:Choice>
              <mc:Fallback>
                <p:oleObj name="Equation" r:id="rId21" imgW="647700" imgH="203200" progId="Equation.3">
                  <p:embed/>
                  <p:pic>
                    <p:nvPicPr>
                      <p:cNvPr id="0" name=""/>
                      <p:cNvPicPr>
                        <a:picLocks noChangeAspect="1" noChangeArrowheads="1"/>
                      </p:cNvPicPr>
                      <p:nvPr/>
                    </p:nvPicPr>
                    <p:blipFill>
                      <a:blip r:embed="rId22"/>
                      <a:srcRect/>
                      <a:stretch>
                        <a:fillRect/>
                      </a:stretch>
                    </p:blipFill>
                    <p:spPr bwMode="auto">
                      <a:xfrm>
                        <a:off x="293884" y="4851400"/>
                        <a:ext cx="1290638"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7228587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914400" y="277910"/>
            <a:ext cx="4038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The</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angular (·)</a:t>
            </a:r>
            <a:r>
              <a:rPr lang="en-US" sz="2400" b="1" u="sng" dirty="0">
                <a:solidFill>
                  <a:srgbClr val="3333FF"/>
                </a:solidFill>
                <a:effectLst>
                  <a:outerShdw blurRad="38100" dist="38100" dir="2700000" algn="tl">
                    <a:srgbClr val="000000">
                      <a:alpha val="43137"/>
                    </a:srgbClr>
                  </a:outerShdw>
                </a:effectLst>
                <a:latin typeface="Georgia" pitchFamily="18" charset="0"/>
              </a:rPr>
              <a:t> </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part</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8" name="Rectangle 7"/>
          <p:cNvSpPr/>
          <p:nvPr/>
        </p:nvSpPr>
        <p:spPr>
          <a:xfrm>
            <a:off x="914400" y="1143000"/>
            <a:ext cx="7543800" cy="1200329"/>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The angular part of the solution</a:t>
            </a:r>
          </a:p>
          <a:p>
            <a:endParaRPr lang="en-US" sz="1200" dirty="0">
              <a:solidFill>
                <a:prstClr val="black"/>
              </a:solidFill>
              <a:latin typeface="Georgia" pitchFamily="18" charset="0"/>
              <a:sym typeface="Symbol"/>
            </a:endParaRPr>
          </a:p>
          <a:p>
            <a:r>
              <a:rPr lang="en-US" sz="2400" dirty="0">
                <a:solidFill>
                  <a:prstClr val="black"/>
                </a:solidFill>
                <a:latin typeface="Georgia" pitchFamily="18" charset="0"/>
                <a:sym typeface="Symbol"/>
              </a:rPr>
              <a:t>			     are called spherical harmonics</a:t>
            </a:r>
          </a:p>
          <a:p>
            <a:endParaRPr lang="en-US" sz="1200" dirty="0">
              <a:solidFill>
                <a:prstClr val="black"/>
              </a:solidFill>
              <a:latin typeface="Georgia" pitchFamily="18" charset="0"/>
              <a:sym typeface="Symbol"/>
            </a:endParaRPr>
          </a:p>
        </p:txBody>
      </p:sp>
      <p:graphicFrame>
        <p:nvGraphicFramePr>
          <p:cNvPr id="279558" name="Object 7"/>
          <p:cNvGraphicFramePr>
            <a:graphicFrameLocks noChangeAspect="1"/>
          </p:cNvGraphicFramePr>
          <p:nvPr/>
        </p:nvGraphicFramePr>
        <p:xfrm>
          <a:off x="1066800" y="1676400"/>
          <a:ext cx="2981325" cy="482600"/>
        </p:xfrm>
        <a:graphic>
          <a:graphicData uri="http://schemas.openxmlformats.org/presentationml/2006/ole">
            <mc:AlternateContent xmlns:mc="http://schemas.openxmlformats.org/markup-compatibility/2006">
              <mc:Choice xmlns:v="urn:schemas-microsoft-com:vml" Requires="v">
                <p:oleObj name="Equation" r:id="rId2" imgW="1497950" imgH="241195" progId="">
                  <p:embed/>
                </p:oleObj>
              </mc:Choice>
              <mc:Fallback>
                <p:oleObj name="Equation" r:id="rId2" imgW="1497950" imgH="241195"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76400"/>
                        <a:ext cx="2981325" cy="48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79563" name="Object 7"/>
          <p:cNvGraphicFramePr>
            <a:graphicFrameLocks noChangeAspect="1"/>
          </p:cNvGraphicFramePr>
          <p:nvPr>
            <p:extLst>
              <p:ext uri="{D42A27DB-BD31-4B8C-83A1-F6EECF244321}">
                <p14:modId xmlns:p14="http://schemas.microsoft.com/office/powerpoint/2010/main" val="3645357986"/>
              </p:ext>
            </p:extLst>
          </p:nvPr>
        </p:nvGraphicFramePr>
        <p:xfrm>
          <a:off x="976313" y="2806700"/>
          <a:ext cx="5230812" cy="965200"/>
        </p:xfrm>
        <a:graphic>
          <a:graphicData uri="http://schemas.openxmlformats.org/presentationml/2006/ole">
            <mc:AlternateContent xmlns:mc="http://schemas.openxmlformats.org/markup-compatibility/2006">
              <mc:Choice xmlns:v="urn:schemas-microsoft-com:vml" Requires="v">
                <p:oleObj name="Equation" r:id="rId4" imgW="2628900" imgH="482600" progId="Equation.3">
                  <p:embed/>
                </p:oleObj>
              </mc:Choice>
              <mc:Fallback>
                <p:oleObj name="Equation" r:id="rId4" imgW="2628900" imgH="482600" progId="Equation.3">
                  <p:embed/>
                  <p:pic>
                    <p:nvPicPr>
                      <p:cNvPr id="0" name=""/>
                      <p:cNvPicPr>
                        <a:picLocks noChangeAspect="1" noChangeArrowheads="1"/>
                      </p:cNvPicPr>
                      <p:nvPr/>
                    </p:nvPicPr>
                    <p:blipFill>
                      <a:blip r:embed="rId5"/>
                      <a:srcRect/>
                      <a:stretch>
                        <a:fillRect/>
                      </a:stretch>
                    </p:blipFill>
                    <p:spPr bwMode="auto">
                      <a:xfrm>
                        <a:off x="976313" y="2806700"/>
                        <a:ext cx="5230812" cy="965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ectangle 11"/>
          <p:cNvSpPr/>
          <p:nvPr/>
        </p:nvSpPr>
        <p:spPr>
          <a:xfrm>
            <a:off x="914400" y="4191000"/>
            <a:ext cx="4343400" cy="1107996"/>
          </a:xfrm>
          <a:prstGeom prst="rect">
            <a:avLst/>
          </a:prstGeom>
          <a:solidFill>
            <a:srgbClr val="00B0F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i="1" dirty="0">
                <a:solidFill>
                  <a:prstClr val="black"/>
                </a:solidFill>
                <a:latin typeface="Georgia" pitchFamily="18" charset="0"/>
              </a:rPr>
              <a:t>l=0,1,2,3…</a:t>
            </a:r>
          </a:p>
          <a:p>
            <a:r>
              <a:rPr lang="en-US" sz="2400" i="1" dirty="0">
                <a:solidFill>
                  <a:prstClr val="black"/>
                </a:solidFill>
                <a:latin typeface="Georgia" pitchFamily="18" charset="0"/>
              </a:rPr>
              <a:t>m=0, ±1, ±2, ±3…</a:t>
            </a:r>
            <a:r>
              <a:rPr lang="en-US" sz="2400" dirty="0">
                <a:solidFill>
                  <a:prstClr val="black"/>
                </a:solidFill>
                <a:latin typeface="Georgia" pitchFamily="18" charset="0"/>
              </a:rPr>
              <a:t>  and</a:t>
            </a:r>
            <a:r>
              <a:rPr lang="en-US" sz="2400" i="1" dirty="0">
                <a:solidFill>
                  <a:prstClr val="black"/>
                </a:solidFill>
                <a:latin typeface="Georgia" pitchFamily="18" charset="0"/>
              </a:rPr>
              <a:t> </a:t>
            </a:r>
            <a:r>
              <a:rPr lang="en-US" sz="2400" dirty="0">
                <a:solidFill>
                  <a:prstClr val="black"/>
                </a:solidFill>
                <a:latin typeface="Georgia" pitchFamily="18" charset="0"/>
              </a:rPr>
              <a:t>|</a:t>
            </a:r>
            <a:r>
              <a:rPr lang="en-US" sz="2400" i="1" dirty="0">
                <a:solidFill>
                  <a:prstClr val="black"/>
                </a:solidFill>
                <a:latin typeface="Georgia" pitchFamily="18" charset="0"/>
              </a:rPr>
              <a:t>m|≤l</a:t>
            </a:r>
          </a:p>
          <a:p>
            <a:endParaRPr lang="en-US" dirty="0">
              <a:solidFill>
                <a:prstClr val="white"/>
              </a:solidFill>
              <a:latin typeface="Calibri"/>
            </a:endParaRPr>
          </a:p>
        </p:txBody>
      </p:sp>
    </p:spTree>
    <p:extLst>
      <p:ext uri="{BB962C8B-B14F-4D97-AF65-F5344CB8AC3E}">
        <p14:creationId xmlns:p14="http://schemas.microsoft.com/office/powerpoint/2010/main" val="3984554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914400" y="277910"/>
            <a:ext cx="4038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The</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R</a:t>
            </a:r>
            <a:r>
              <a:rPr lang="en-US" sz="2400" b="1" u="sng" dirty="0">
                <a:solidFill>
                  <a:srgbClr val="3333FF"/>
                </a:solidFill>
                <a:effectLst>
                  <a:outerShdw blurRad="38100" dist="38100" dir="2700000" algn="tl">
                    <a:srgbClr val="000000">
                      <a:alpha val="43137"/>
                    </a:srgbClr>
                  </a:outerShdw>
                </a:effectLst>
                <a:latin typeface="Georgia" pitchFamily="18" charset="0"/>
              </a:rPr>
              <a:t> </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part</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280581" name="Object 5"/>
          <p:cNvGraphicFramePr>
            <a:graphicFrameLocks noChangeAspect="1"/>
          </p:cNvGraphicFramePr>
          <p:nvPr>
            <p:extLst>
              <p:ext uri="{D42A27DB-BD31-4B8C-83A1-F6EECF244321}">
                <p14:modId xmlns:p14="http://schemas.microsoft.com/office/powerpoint/2010/main" val="3557323198"/>
              </p:ext>
            </p:extLst>
          </p:nvPr>
        </p:nvGraphicFramePr>
        <p:xfrm>
          <a:off x="1058863" y="979488"/>
          <a:ext cx="5553075" cy="866775"/>
        </p:xfrm>
        <a:graphic>
          <a:graphicData uri="http://schemas.openxmlformats.org/presentationml/2006/ole">
            <mc:AlternateContent xmlns:mc="http://schemas.openxmlformats.org/markup-compatibility/2006">
              <mc:Choice xmlns:v="urn:schemas-microsoft-com:vml" Requires="v">
                <p:oleObj name="Equation" r:id="rId2" imgW="3187700" imgH="495300" progId="Equation.3">
                  <p:embed/>
                </p:oleObj>
              </mc:Choice>
              <mc:Fallback>
                <p:oleObj name="Equation" r:id="rId2" imgW="3187700" imgH="495300" progId="Equation.3">
                  <p:embed/>
                  <p:pic>
                    <p:nvPicPr>
                      <p:cNvPr id="0" name=""/>
                      <p:cNvPicPr>
                        <a:picLocks noChangeAspect="1" noChangeArrowheads="1"/>
                      </p:cNvPicPr>
                      <p:nvPr/>
                    </p:nvPicPr>
                    <p:blipFill>
                      <a:blip r:embed="rId3"/>
                      <a:srcRect/>
                      <a:stretch>
                        <a:fillRect/>
                      </a:stretch>
                    </p:blipFill>
                    <p:spPr bwMode="auto">
                      <a:xfrm>
                        <a:off x="1058863" y="979488"/>
                        <a:ext cx="5553075" cy="866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80582" name="Object 6"/>
          <p:cNvGraphicFramePr>
            <a:graphicFrameLocks noChangeAspect="1"/>
          </p:cNvGraphicFramePr>
          <p:nvPr>
            <p:extLst>
              <p:ext uri="{D42A27DB-BD31-4B8C-83A1-F6EECF244321}">
                <p14:modId xmlns:p14="http://schemas.microsoft.com/office/powerpoint/2010/main" val="1051794358"/>
              </p:ext>
            </p:extLst>
          </p:nvPr>
        </p:nvGraphicFramePr>
        <p:xfrm>
          <a:off x="1166813" y="3065463"/>
          <a:ext cx="6067425" cy="1400175"/>
        </p:xfrm>
        <a:graphic>
          <a:graphicData uri="http://schemas.openxmlformats.org/presentationml/2006/ole">
            <mc:AlternateContent xmlns:mc="http://schemas.openxmlformats.org/markup-compatibility/2006">
              <mc:Choice xmlns:v="urn:schemas-microsoft-com:vml" Requires="v">
                <p:oleObj name="Equation" r:id="rId4" imgW="3479800" imgH="800100" progId="Equation.3">
                  <p:embed/>
                </p:oleObj>
              </mc:Choice>
              <mc:Fallback>
                <p:oleObj name="Equation" r:id="rId4" imgW="3479800" imgH="800100" progId="Equation.3">
                  <p:embed/>
                  <p:pic>
                    <p:nvPicPr>
                      <p:cNvPr id="0" name=""/>
                      <p:cNvPicPr>
                        <a:picLocks noChangeAspect="1" noChangeArrowheads="1"/>
                      </p:cNvPicPr>
                      <p:nvPr/>
                    </p:nvPicPr>
                    <p:blipFill>
                      <a:blip r:embed="rId5"/>
                      <a:srcRect/>
                      <a:stretch>
                        <a:fillRect/>
                      </a:stretch>
                    </p:blipFill>
                    <p:spPr bwMode="auto">
                      <a:xfrm>
                        <a:off x="1166813" y="3065463"/>
                        <a:ext cx="6067425" cy="1400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Rectangle 5"/>
          <p:cNvSpPr/>
          <p:nvPr/>
        </p:nvSpPr>
        <p:spPr>
          <a:xfrm>
            <a:off x="914400" y="2438400"/>
            <a:ext cx="30480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Solution to R(r) are</a:t>
            </a:r>
          </a:p>
        </p:txBody>
      </p:sp>
      <p:grpSp>
        <p:nvGrpSpPr>
          <p:cNvPr id="2" name="Group 10"/>
          <p:cNvGrpSpPr/>
          <p:nvPr/>
        </p:nvGrpSpPr>
        <p:grpSpPr>
          <a:xfrm>
            <a:off x="304800" y="4643735"/>
            <a:ext cx="8610600" cy="1938992"/>
            <a:chOff x="304800" y="4643735"/>
            <a:chExt cx="8610600" cy="1938992"/>
          </a:xfrm>
        </p:grpSpPr>
        <p:sp>
          <p:nvSpPr>
            <p:cNvPr id="7" name="Rectangle 6"/>
            <p:cNvSpPr/>
            <p:nvPr/>
          </p:nvSpPr>
          <p:spPr>
            <a:xfrm>
              <a:off x="304800" y="4643735"/>
              <a:ext cx="8610600" cy="1938992"/>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endParaRPr lang="en-US" sz="2400" dirty="0">
                <a:solidFill>
                  <a:prstClr val="black"/>
                </a:solidFill>
                <a:latin typeface="Georgia" pitchFamily="18" charset="0"/>
                <a:sym typeface="Symbol"/>
              </a:endParaRPr>
            </a:p>
            <a:p>
              <a:r>
                <a:rPr lang="en-US" sz="2400" dirty="0">
                  <a:solidFill>
                    <a:prstClr val="black"/>
                  </a:solidFill>
                  <a:latin typeface="Georgia" pitchFamily="18" charset="0"/>
                  <a:sym typeface="Symbol"/>
                </a:rPr>
                <a:t>Where 		are called associated </a:t>
              </a:r>
              <a:r>
                <a:rPr lang="en-US" sz="2400" i="1" dirty="0" err="1">
                  <a:solidFill>
                    <a:prstClr val="black"/>
                  </a:solidFill>
                  <a:latin typeface="Georgia" pitchFamily="18" charset="0"/>
                  <a:sym typeface="Symbol"/>
                </a:rPr>
                <a:t>Laguerre</a:t>
              </a:r>
              <a:r>
                <a:rPr lang="en-US" sz="2400" dirty="0">
                  <a:solidFill>
                    <a:prstClr val="black"/>
                  </a:solidFill>
                  <a:latin typeface="Georgia" pitchFamily="18" charset="0"/>
                  <a:sym typeface="Symbol"/>
                </a:rPr>
                <a:t> functions</a:t>
              </a:r>
            </a:p>
            <a:p>
              <a:endParaRPr lang="en-US" sz="2400" dirty="0">
                <a:solidFill>
                  <a:prstClr val="black"/>
                </a:solidFill>
                <a:latin typeface="Georgia" pitchFamily="18" charset="0"/>
                <a:sym typeface="Symbol"/>
              </a:endParaRPr>
            </a:p>
            <a:p>
              <a:r>
                <a:rPr lang="en-US" sz="2400" dirty="0">
                  <a:solidFill>
                    <a:prstClr val="black"/>
                  </a:solidFill>
                  <a:latin typeface="Georgia" pitchFamily="18" charset="0"/>
                  <a:sym typeface="Symbol"/>
                </a:rPr>
                <a:t>The new quantum number is ‘</a:t>
              </a:r>
              <a:r>
                <a:rPr lang="en-US" sz="2400" i="1" dirty="0">
                  <a:solidFill>
                    <a:prstClr val="black"/>
                  </a:solidFill>
                  <a:latin typeface="Georgia" pitchFamily="18" charset="0"/>
                  <a:sym typeface="Symbol"/>
                </a:rPr>
                <a:t>n</a:t>
              </a:r>
              <a:r>
                <a:rPr lang="en-US" sz="2400" dirty="0">
                  <a:solidFill>
                    <a:prstClr val="black"/>
                  </a:solidFill>
                  <a:latin typeface="Georgia" pitchFamily="18" charset="0"/>
                  <a:sym typeface="Symbol"/>
                </a:rPr>
                <a:t>’ called principal quantum number</a:t>
              </a:r>
            </a:p>
          </p:txBody>
        </p:sp>
        <p:graphicFrame>
          <p:nvGraphicFramePr>
            <p:cNvPr id="280584" name="Object 8"/>
            <p:cNvGraphicFramePr>
              <a:graphicFrameLocks noChangeAspect="1"/>
            </p:cNvGraphicFramePr>
            <p:nvPr/>
          </p:nvGraphicFramePr>
          <p:xfrm>
            <a:off x="1524000" y="4800600"/>
            <a:ext cx="1350963" cy="844550"/>
          </p:xfrm>
          <a:graphic>
            <a:graphicData uri="http://schemas.openxmlformats.org/presentationml/2006/ole">
              <mc:AlternateContent xmlns:mc="http://schemas.openxmlformats.org/markup-compatibility/2006">
                <mc:Choice xmlns:v="urn:schemas-microsoft-com:vml" Requires="v">
                  <p:oleObj name="Equation" r:id="rId6" imgW="774364" imgH="482391" progId="">
                    <p:embed/>
                  </p:oleObj>
                </mc:Choice>
                <mc:Fallback>
                  <p:oleObj name="Equation" r:id="rId6" imgW="774364" imgH="482391"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4800600"/>
                          <a:ext cx="1350963" cy="844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graphicFrame>
        <p:nvGraphicFramePr>
          <p:cNvPr id="280585" name="Object 9"/>
          <p:cNvGraphicFramePr>
            <a:graphicFrameLocks noChangeAspect="1"/>
          </p:cNvGraphicFramePr>
          <p:nvPr>
            <p:extLst>
              <p:ext uri="{D42A27DB-BD31-4B8C-83A1-F6EECF244321}">
                <p14:modId xmlns:p14="http://schemas.microsoft.com/office/powerpoint/2010/main" val="3505432611"/>
              </p:ext>
            </p:extLst>
          </p:nvPr>
        </p:nvGraphicFramePr>
        <p:xfrm>
          <a:off x="6205538" y="2187575"/>
          <a:ext cx="2168525" cy="822325"/>
        </p:xfrm>
        <a:graphic>
          <a:graphicData uri="http://schemas.openxmlformats.org/presentationml/2006/ole">
            <mc:AlternateContent xmlns:mc="http://schemas.openxmlformats.org/markup-compatibility/2006">
              <mc:Choice xmlns:v="urn:schemas-microsoft-com:vml" Requires="v">
                <p:oleObj name="Equation" r:id="rId8" imgW="1244600" imgH="469900" progId="Equation.3">
                  <p:embed/>
                </p:oleObj>
              </mc:Choice>
              <mc:Fallback>
                <p:oleObj name="Equation" r:id="rId8" imgW="1244600" imgH="469900" progId="Equation.3">
                  <p:embed/>
                  <p:pic>
                    <p:nvPicPr>
                      <p:cNvPr id="0" name=""/>
                      <p:cNvPicPr>
                        <a:picLocks noChangeAspect="1" noChangeArrowheads="1"/>
                      </p:cNvPicPr>
                      <p:nvPr/>
                    </p:nvPicPr>
                    <p:blipFill>
                      <a:blip r:embed="rId9"/>
                      <a:srcRect/>
                      <a:stretch>
                        <a:fillRect/>
                      </a:stretch>
                    </p:blipFill>
                    <p:spPr bwMode="auto">
                      <a:xfrm>
                        <a:off x="6205538" y="2187575"/>
                        <a:ext cx="2168525"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ectangle 11"/>
          <p:cNvSpPr/>
          <p:nvPr/>
        </p:nvSpPr>
        <p:spPr>
          <a:xfrm>
            <a:off x="5943600" y="4191000"/>
            <a:ext cx="2895600" cy="461665"/>
          </a:xfrm>
          <a:prstGeom prst="rect">
            <a:avLst/>
          </a:prstGeom>
          <a:solidFill>
            <a:srgbClr val="00B0F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solidFill>
                  <a:prstClr val="black"/>
                </a:solidFill>
                <a:latin typeface="Georgia" pitchFamily="18" charset="0"/>
              </a:rPr>
              <a:t>Restriction on </a:t>
            </a:r>
            <a:r>
              <a:rPr lang="en-US" sz="2400" i="1" dirty="0">
                <a:solidFill>
                  <a:prstClr val="black"/>
                </a:solidFill>
                <a:latin typeface="Georgia" pitchFamily="18" charset="0"/>
              </a:rPr>
              <a:t>l&lt;n</a:t>
            </a:r>
            <a:endParaRPr lang="en-US" dirty="0">
              <a:solidFill>
                <a:prstClr val="white"/>
              </a:solidFill>
              <a:latin typeface="Calibri"/>
            </a:endParaRPr>
          </a:p>
        </p:txBody>
      </p:sp>
    </p:spTree>
    <p:extLst>
      <p:ext uri="{BB962C8B-B14F-4D97-AF65-F5344CB8AC3E}">
        <p14:creationId xmlns:p14="http://schemas.microsoft.com/office/powerpoint/2010/main" val="28601467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Energy of the Hydrogen Atom</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07202" name="Object 2"/>
          <p:cNvGraphicFramePr>
            <a:graphicFrameLocks noChangeAspect="1"/>
          </p:cNvGraphicFramePr>
          <p:nvPr>
            <p:extLst>
              <p:ext uri="{D42A27DB-BD31-4B8C-83A1-F6EECF244321}">
                <p14:modId xmlns:p14="http://schemas.microsoft.com/office/powerpoint/2010/main" val="3366692936"/>
              </p:ext>
            </p:extLst>
          </p:nvPr>
        </p:nvGraphicFramePr>
        <p:xfrm>
          <a:off x="1068388" y="782638"/>
          <a:ext cx="5727700" cy="1978025"/>
        </p:xfrm>
        <a:graphic>
          <a:graphicData uri="http://schemas.openxmlformats.org/presentationml/2006/ole">
            <mc:AlternateContent xmlns:mc="http://schemas.openxmlformats.org/markup-compatibility/2006">
              <mc:Choice xmlns:v="urn:schemas-microsoft-com:vml" Requires="v">
                <p:oleObj name="Equation" r:id="rId2" imgW="3289300" imgH="1130300" progId="Equation.3">
                  <p:embed/>
                </p:oleObj>
              </mc:Choice>
              <mc:Fallback>
                <p:oleObj name="Equation" r:id="rId2" imgW="3289300" imgH="1130300" progId="Equation.3">
                  <p:embed/>
                  <p:pic>
                    <p:nvPicPr>
                      <p:cNvPr id="0" name=""/>
                      <p:cNvPicPr>
                        <a:picLocks noChangeAspect="1" noChangeArrowheads="1"/>
                      </p:cNvPicPr>
                      <p:nvPr/>
                    </p:nvPicPr>
                    <p:blipFill>
                      <a:blip r:embed="rId3"/>
                      <a:srcRect/>
                      <a:stretch>
                        <a:fillRect/>
                      </a:stretch>
                    </p:blipFill>
                    <p:spPr bwMode="auto">
                      <a:xfrm>
                        <a:off x="1068388" y="782638"/>
                        <a:ext cx="5727700" cy="1978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Rectangle 5"/>
          <p:cNvSpPr/>
          <p:nvPr/>
        </p:nvSpPr>
        <p:spPr>
          <a:xfrm>
            <a:off x="533400" y="3200400"/>
            <a:ext cx="8077200" cy="2677656"/>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Energy is dependent only on ‘</a:t>
            </a:r>
            <a:r>
              <a:rPr lang="en-US" sz="2400" i="1" dirty="0">
                <a:solidFill>
                  <a:prstClr val="black"/>
                </a:solidFill>
                <a:latin typeface="Georgia" pitchFamily="18" charset="0"/>
                <a:sym typeface="Symbol"/>
              </a:rPr>
              <a:t>n</a:t>
            </a:r>
            <a:r>
              <a:rPr lang="en-US" sz="2400" dirty="0">
                <a:solidFill>
                  <a:prstClr val="black"/>
                </a:solidFill>
                <a:latin typeface="Georgia" pitchFamily="18" charset="0"/>
                <a:sym typeface="Symbol"/>
              </a:rPr>
              <a:t>’</a:t>
            </a:r>
          </a:p>
          <a:p>
            <a:endParaRPr lang="en-US" sz="2400" dirty="0">
              <a:solidFill>
                <a:prstClr val="black"/>
              </a:solidFill>
              <a:latin typeface="Georgia" pitchFamily="18" charset="0"/>
              <a:sym typeface="Symbol"/>
            </a:endParaRPr>
          </a:p>
          <a:p>
            <a:r>
              <a:rPr lang="en-US" sz="2400" dirty="0">
                <a:solidFill>
                  <a:prstClr val="black"/>
                </a:solidFill>
                <a:latin typeface="Georgia" pitchFamily="18" charset="0"/>
                <a:sym typeface="Symbol"/>
              </a:rPr>
              <a:t>Energy obtained by full quantum mechanical treatment is equal to Bohr energy</a:t>
            </a:r>
          </a:p>
          <a:p>
            <a:endParaRPr lang="en-US" sz="2400" dirty="0">
              <a:solidFill>
                <a:prstClr val="black"/>
              </a:solidFill>
              <a:latin typeface="Georgia" pitchFamily="18" charset="0"/>
              <a:sym typeface="Symbol"/>
            </a:endParaRPr>
          </a:p>
          <a:p>
            <a:r>
              <a:rPr lang="en-US" sz="2400" dirty="0">
                <a:solidFill>
                  <a:prstClr val="black"/>
                </a:solidFill>
                <a:latin typeface="Georgia" pitchFamily="18" charset="0"/>
                <a:sym typeface="Symbol"/>
              </a:rPr>
              <a:t>Potential energy term is only dependent on the </a:t>
            </a:r>
            <a:r>
              <a:rPr lang="en-US" sz="2400" b="1" i="1" dirty="0">
                <a:solidFill>
                  <a:prstClr val="black"/>
                </a:solidFill>
                <a:latin typeface="Georgia" pitchFamily="18" charset="0"/>
                <a:sym typeface="Symbol"/>
              </a:rPr>
              <a:t>Radial</a:t>
            </a:r>
            <a:r>
              <a:rPr lang="en-US" sz="2400" dirty="0">
                <a:solidFill>
                  <a:prstClr val="black"/>
                </a:solidFill>
                <a:latin typeface="Georgia" pitchFamily="18" charset="0"/>
                <a:sym typeface="Symbol"/>
              </a:rPr>
              <a:t> part and has no contribution from the </a:t>
            </a:r>
            <a:r>
              <a:rPr lang="en-US" sz="2400" b="1" i="1" dirty="0">
                <a:solidFill>
                  <a:prstClr val="black"/>
                </a:solidFill>
                <a:latin typeface="Georgia" pitchFamily="18" charset="0"/>
                <a:sym typeface="Symbol"/>
              </a:rPr>
              <a:t>Angular</a:t>
            </a:r>
            <a:r>
              <a:rPr lang="en-US" sz="2400" dirty="0">
                <a:solidFill>
                  <a:prstClr val="black"/>
                </a:solidFill>
                <a:latin typeface="Georgia" pitchFamily="18" charset="0"/>
                <a:sym typeface="Symbol"/>
              </a:rPr>
              <a:t> parts </a:t>
            </a:r>
          </a:p>
        </p:txBody>
      </p:sp>
    </p:spTree>
    <p:extLst>
      <p:ext uri="{BB962C8B-B14F-4D97-AF65-F5344CB8AC3E}">
        <p14:creationId xmlns:p14="http://schemas.microsoft.com/office/powerpoint/2010/main" val="360799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Quantum Numbers of Hydrogen Atom</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3" name="Rectangle 2"/>
          <p:cNvSpPr/>
          <p:nvPr/>
        </p:nvSpPr>
        <p:spPr>
          <a:xfrm>
            <a:off x="304800" y="856357"/>
            <a:ext cx="8610600" cy="5386090"/>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000" b="1" i="1" dirty="0">
                <a:solidFill>
                  <a:prstClr val="black"/>
                </a:solidFill>
                <a:latin typeface="Georgia" pitchFamily="18" charset="0"/>
                <a:sym typeface="Symbol"/>
              </a:rPr>
              <a:t>n</a:t>
            </a:r>
            <a:r>
              <a:rPr lang="en-US" sz="2000" b="1" dirty="0">
                <a:solidFill>
                  <a:prstClr val="black"/>
                </a:solidFill>
                <a:latin typeface="Georgia" pitchFamily="18" charset="0"/>
                <a:sym typeface="Symbol"/>
              </a:rPr>
              <a:t>	Principal Quantum number</a:t>
            </a:r>
          </a:p>
          <a:p>
            <a:r>
              <a:rPr lang="en-US" sz="2400" dirty="0">
                <a:solidFill>
                  <a:prstClr val="black"/>
                </a:solidFill>
                <a:latin typeface="Georgia" pitchFamily="18" charset="0"/>
                <a:sym typeface="Symbol"/>
              </a:rPr>
              <a:t>	Specifies the energy of the electron</a:t>
            </a:r>
          </a:p>
          <a:p>
            <a:endParaRPr lang="en-US" sz="2400" dirty="0">
              <a:solidFill>
                <a:prstClr val="black"/>
              </a:solidFill>
              <a:latin typeface="Georgia" pitchFamily="18" charset="0"/>
              <a:sym typeface="Symbol"/>
            </a:endParaRPr>
          </a:p>
          <a:p>
            <a:r>
              <a:rPr lang="en-US" sz="2000" b="1" i="1" dirty="0">
                <a:solidFill>
                  <a:prstClr val="black"/>
                </a:solidFill>
                <a:latin typeface="Georgia" pitchFamily="18" charset="0"/>
                <a:sym typeface="Symbol"/>
              </a:rPr>
              <a:t>l</a:t>
            </a:r>
            <a:r>
              <a:rPr lang="en-US" sz="2000" b="1" dirty="0">
                <a:solidFill>
                  <a:prstClr val="black"/>
                </a:solidFill>
                <a:latin typeface="Georgia" pitchFamily="18" charset="0"/>
                <a:sym typeface="Symbol"/>
              </a:rPr>
              <a:t>	Orbital Angular Momentum Quantum number</a:t>
            </a:r>
          </a:p>
          <a:p>
            <a:r>
              <a:rPr lang="en-US" sz="2400" dirty="0">
                <a:solidFill>
                  <a:prstClr val="black"/>
                </a:solidFill>
                <a:latin typeface="Georgia" pitchFamily="18" charset="0"/>
                <a:sym typeface="Symbol"/>
              </a:rPr>
              <a:t>	Specifies the magnitude of the electron's orbital angular 	momentum</a:t>
            </a:r>
          </a:p>
          <a:p>
            <a:endParaRPr lang="en-US" sz="2400" dirty="0">
              <a:solidFill>
                <a:prstClr val="black"/>
              </a:solidFill>
              <a:latin typeface="Georgia" pitchFamily="18" charset="0"/>
              <a:sym typeface="Symbol"/>
            </a:endParaRPr>
          </a:p>
          <a:p>
            <a:r>
              <a:rPr lang="en-US" sz="2000" b="1" i="1" dirty="0">
                <a:solidFill>
                  <a:prstClr val="black"/>
                </a:solidFill>
                <a:latin typeface="Georgia" pitchFamily="18" charset="0"/>
                <a:sym typeface="Symbol"/>
              </a:rPr>
              <a:t>m</a:t>
            </a:r>
            <a:r>
              <a:rPr lang="en-US" sz="2000" b="1" dirty="0">
                <a:solidFill>
                  <a:prstClr val="black"/>
                </a:solidFill>
                <a:latin typeface="Georgia" pitchFamily="18" charset="0"/>
                <a:sym typeface="Symbol"/>
              </a:rPr>
              <a:t>	Z-component of Angular Momentum Quantum number</a:t>
            </a:r>
          </a:p>
          <a:p>
            <a:r>
              <a:rPr lang="en-US" sz="2400" dirty="0">
                <a:solidFill>
                  <a:prstClr val="black"/>
                </a:solidFill>
                <a:latin typeface="Georgia" pitchFamily="18" charset="0"/>
                <a:sym typeface="Symbol"/>
              </a:rPr>
              <a:t>	Specifies the orientation of the electron's orbital 	angular  momentum</a:t>
            </a:r>
          </a:p>
          <a:p>
            <a:endParaRPr lang="en-US" sz="2400" dirty="0">
              <a:solidFill>
                <a:prstClr val="black"/>
              </a:solidFill>
              <a:latin typeface="Georgia" pitchFamily="18" charset="0"/>
              <a:sym typeface="Symbol"/>
            </a:endParaRPr>
          </a:p>
          <a:p>
            <a:r>
              <a:rPr lang="en-US" sz="2000" b="1" i="1" dirty="0">
                <a:solidFill>
                  <a:prstClr val="black"/>
                </a:solidFill>
                <a:latin typeface="Georgia" pitchFamily="18" charset="0"/>
                <a:sym typeface="Symbol"/>
              </a:rPr>
              <a:t>s</a:t>
            </a:r>
            <a:r>
              <a:rPr lang="en-US" sz="2000" b="1" dirty="0">
                <a:solidFill>
                  <a:prstClr val="black"/>
                </a:solidFill>
                <a:latin typeface="Georgia" pitchFamily="18" charset="0"/>
                <a:sym typeface="Symbol"/>
              </a:rPr>
              <a:t>	Orbital Angular Momentum Quantum number</a:t>
            </a:r>
          </a:p>
          <a:p>
            <a:r>
              <a:rPr lang="en-US" sz="2400" dirty="0">
                <a:solidFill>
                  <a:prstClr val="black"/>
                </a:solidFill>
                <a:latin typeface="Georgia" pitchFamily="18" charset="0"/>
                <a:sym typeface="Symbol"/>
              </a:rPr>
              <a:t>	Specifies the orientation of the electron's spin angular 	momentum</a:t>
            </a:r>
          </a:p>
          <a:p>
            <a:endParaRPr lang="en-US" sz="2400" dirty="0">
              <a:solidFill>
                <a:prstClr val="black"/>
              </a:solidFill>
              <a:latin typeface="Georgia" pitchFamily="18" charset="0"/>
              <a:sym typeface="Symbol"/>
            </a:endParaRPr>
          </a:p>
        </p:txBody>
      </p:sp>
    </p:spTree>
    <p:extLst>
      <p:ext uri="{BB962C8B-B14F-4D97-AF65-F5344CB8AC3E}">
        <p14:creationId xmlns:p14="http://schemas.microsoft.com/office/powerpoint/2010/main" val="1438092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p:cNvSpPr/>
          <p:nvPr/>
        </p:nvSpPr>
        <p:spPr>
          <a:xfrm>
            <a:off x="609600" y="5562600"/>
            <a:ext cx="2667000" cy="9144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609600" y="1143000"/>
            <a:ext cx="3581400" cy="609600"/>
          </a:xfrm>
          <a:prstGeom prst="rect">
            <a:avLst/>
          </a:prstGeom>
          <a:solidFill>
            <a:srgbClr val="008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Rectangle 183"/>
          <p:cNvSpPr/>
          <p:nvPr/>
        </p:nvSpPr>
        <p:spPr>
          <a:xfrm>
            <a:off x="609600" y="3962400"/>
            <a:ext cx="3581400" cy="609600"/>
          </a:xfrm>
          <a:prstGeom prst="rect">
            <a:avLst/>
          </a:prstGeom>
          <a:solidFill>
            <a:srgbClr val="008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914400" y="277910"/>
            <a:ext cx="82296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Recapitulation: Particle in 2-D Square-Well Potential</a:t>
            </a:r>
          </a:p>
        </p:txBody>
      </p:sp>
      <p:graphicFrame>
        <p:nvGraphicFramePr>
          <p:cNvPr id="171" name="Object 2"/>
          <p:cNvGraphicFramePr>
            <a:graphicFrameLocks noChangeAspect="1"/>
          </p:cNvGraphicFramePr>
          <p:nvPr>
            <p:extLst>
              <p:ext uri="{D42A27DB-BD31-4B8C-83A1-F6EECF244321}">
                <p14:modId xmlns:p14="http://schemas.microsoft.com/office/powerpoint/2010/main" val="1665718264"/>
              </p:ext>
            </p:extLst>
          </p:nvPr>
        </p:nvGraphicFramePr>
        <p:xfrm>
          <a:off x="1001713" y="3975100"/>
          <a:ext cx="4532312" cy="2387600"/>
        </p:xfrm>
        <a:graphic>
          <a:graphicData uri="http://schemas.openxmlformats.org/presentationml/2006/ole">
            <mc:AlternateContent xmlns:mc="http://schemas.openxmlformats.org/markup-compatibility/2006">
              <mc:Choice xmlns:v="urn:schemas-microsoft-com:vml" Requires="v">
                <p:oleObj name="Equation" r:id="rId2" imgW="2273300" imgH="1193800" progId="Equation.3">
                  <p:embed/>
                </p:oleObj>
              </mc:Choice>
              <mc:Fallback>
                <p:oleObj name="Equation" r:id="rId2" imgW="2273300" imgH="1193800" progId="Equation.3">
                  <p:embed/>
                  <p:pic>
                    <p:nvPicPr>
                      <p:cNvPr id="0" name=""/>
                      <p:cNvPicPr>
                        <a:picLocks noChangeAspect="1" noChangeArrowheads="1"/>
                      </p:cNvPicPr>
                      <p:nvPr/>
                    </p:nvPicPr>
                    <p:blipFill>
                      <a:blip r:embed="rId3"/>
                      <a:srcRect/>
                      <a:stretch>
                        <a:fillRect/>
                      </a:stretch>
                    </p:blipFill>
                    <p:spPr bwMode="auto">
                      <a:xfrm>
                        <a:off x="1001713" y="3975100"/>
                        <a:ext cx="4532312" cy="238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72" name="Object 6"/>
          <p:cNvGraphicFramePr>
            <a:graphicFrameLocks noChangeAspect="1"/>
          </p:cNvGraphicFramePr>
          <p:nvPr>
            <p:extLst>
              <p:ext uri="{D42A27DB-BD31-4B8C-83A1-F6EECF244321}">
                <p14:modId xmlns:p14="http://schemas.microsoft.com/office/powerpoint/2010/main" val="709418468"/>
              </p:ext>
            </p:extLst>
          </p:nvPr>
        </p:nvGraphicFramePr>
        <p:xfrm>
          <a:off x="962025" y="1308100"/>
          <a:ext cx="3571875" cy="2133600"/>
        </p:xfrm>
        <a:graphic>
          <a:graphicData uri="http://schemas.openxmlformats.org/presentationml/2006/ole">
            <mc:AlternateContent xmlns:mc="http://schemas.openxmlformats.org/markup-compatibility/2006">
              <mc:Choice xmlns:v="urn:schemas-microsoft-com:vml" Requires="v">
                <p:oleObj name="Equation" r:id="rId4" imgW="1790700" imgH="1066800" progId="Equation.3">
                  <p:embed/>
                </p:oleObj>
              </mc:Choice>
              <mc:Fallback>
                <p:oleObj name="Equation" r:id="rId4" imgW="1790700" imgH="1066800" progId="Equation.3">
                  <p:embed/>
                  <p:pic>
                    <p:nvPicPr>
                      <p:cNvPr id="0" name=""/>
                      <p:cNvPicPr>
                        <a:picLocks noChangeAspect="1" noChangeArrowheads="1"/>
                      </p:cNvPicPr>
                      <p:nvPr/>
                    </p:nvPicPr>
                    <p:blipFill>
                      <a:blip r:embed="rId5"/>
                      <a:srcRect/>
                      <a:stretch>
                        <a:fillRect/>
                      </a:stretch>
                    </p:blipFill>
                    <p:spPr bwMode="auto">
                      <a:xfrm>
                        <a:off x="962025" y="1308100"/>
                        <a:ext cx="3571875" cy="213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173" name="Group 14"/>
          <p:cNvGrpSpPr/>
          <p:nvPr/>
        </p:nvGrpSpPr>
        <p:grpSpPr>
          <a:xfrm>
            <a:off x="6781800" y="914400"/>
            <a:ext cx="2133600" cy="2061865"/>
            <a:chOff x="4953000" y="914400"/>
            <a:chExt cx="2133600" cy="2061865"/>
          </a:xfrm>
        </p:grpSpPr>
        <p:sp>
          <p:nvSpPr>
            <p:cNvPr id="174" name="Rectangle 173"/>
            <p:cNvSpPr/>
            <p:nvPr/>
          </p:nvSpPr>
          <p:spPr>
            <a:xfrm>
              <a:off x="4953000" y="914400"/>
              <a:ext cx="1673352" cy="16764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eorgia" pitchFamily="18" charset="0"/>
              </a:endParaRPr>
            </a:p>
          </p:txBody>
        </p:sp>
        <p:pic>
          <p:nvPicPr>
            <p:cNvPr id="175" name="Picture 174" descr="purewave.JPG"/>
            <p:cNvPicPr>
              <a:picLocks/>
            </p:cNvPicPr>
            <p:nvPr/>
          </p:nvPicPr>
          <p:blipFill>
            <a:blip r:embed="rId6" cstate="print">
              <a:clrChange>
                <a:clrFrom>
                  <a:srgbClr val="FFFFFF"/>
                </a:clrFrom>
                <a:clrTo>
                  <a:srgbClr val="FFFFFF">
                    <a:alpha val="0"/>
                  </a:srgbClr>
                </a:clrTo>
              </a:clrChange>
              <a:lum contrast="40000"/>
            </a:blip>
            <a:srcRect t="18421" b="15789"/>
            <a:stretch>
              <a:fillRect/>
            </a:stretch>
          </p:blipFill>
          <p:spPr>
            <a:xfrm>
              <a:off x="5257800" y="2209800"/>
              <a:ext cx="1069848" cy="228600"/>
            </a:xfrm>
            <a:prstGeom prst="rect">
              <a:avLst/>
            </a:prstGeom>
          </p:spPr>
        </p:pic>
        <p:pic>
          <p:nvPicPr>
            <p:cNvPr id="176" name="Picture 175" descr="purewave.JPG"/>
            <p:cNvPicPr>
              <a:picLocks/>
            </p:cNvPicPr>
            <p:nvPr/>
          </p:nvPicPr>
          <p:blipFill>
            <a:blip r:embed="rId7" cstate="print">
              <a:clrChange>
                <a:clrFrom>
                  <a:srgbClr val="FFFFFF"/>
                </a:clrFrom>
                <a:clrTo>
                  <a:srgbClr val="FFFFFF">
                    <a:alpha val="0"/>
                  </a:srgbClr>
                </a:clrTo>
              </a:clrChange>
              <a:lum contrast="40000"/>
            </a:blip>
            <a:srcRect t="18421" b="15789"/>
            <a:stretch>
              <a:fillRect/>
            </a:stretch>
          </p:blipFill>
          <p:spPr>
            <a:xfrm rot="16200000">
              <a:off x="5901595" y="1566005"/>
              <a:ext cx="1069848" cy="223838"/>
            </a:xfrm>
            <a:prstGeom prst="rect">
              <a:avLst/>
            </a:prstGeom>
          </p:spPr>
        </p:pic>
        <p:cxnSp>
          <p:nvCxnSpPr>
            <p:cNvPr id="177" name="Straight Arrow Connector 176"/>
            <p:cNvCxnSpPr/>
            <p:nvPr/>
          </p:nvCxnSpPr>
          <p:spPr>
            <a:xfrm>
              <a:off x="5257800" y="1628900"/>
              <a:ext cx="1005840" cy="1588"/>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a:cxnSpLocks/>
            </p:cNvCxnSpPr>
            <p:nvPr/>
          </p:nvCxnSpPr>
          <p:spPr>
            <a:xfrm rot="16200000">
              <a:off x="5239672" y="1645444"/>
              <a:ext cx="1005840" cy="953"/>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179" name="Oval 178"/>
            <p:cNvSpPr/>
            <p:nvPr/>
          </p:nvSpPr>
          <p:spPr>
            <a:xfrm>
              <a:off x="5637215" y="1524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4953000" y="990600"/>
              <a:ext cx="776175" cy="461665"/>
            </a:xfrm>
            <a:prstGeom prst="rect">
              <a:avLst/>
            </a:prstGeom>
          </p:spPr>
          <p:txBody>
            <a:bodyPr wrap="none">
              <a:spAutoFit/>
            </a:bodyPr>
            <a:lstStyle/>
            <a:p>
              <a:pPr algn="ctr"/>
              <a:r>
                <a:rPr lang="en-US" sz="2400" dirty="0">
                  <a:latin typeface="Georgia" pitchFamily="18" charset="0"/>
                </a:rPr>
                <a:t>V=0</a:t>
              </a:r>
            </a:p>
          </p:txBody>
        </p:sp>
        <p:sp>
          <p:nvSpPr>
            <p:cNvPr id="181" name="Rectangle 180"/>
            <p:cNvSpPr/>
            <p:nvPr/>
          </p:nvSpPr>
          <p:spPr>
            <a:xfrm>
              <a:off x="5562600" y="2514600"/>
              <a:ext cx="474809"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x</a:t>
              </a:r>
            </a:p>
          </p:txBody>
        </p:sp>
        <p:sp>
          <p:nvSpPr>
            <p:cNvPr id="182" name="Rectangle 181"/>
            <p:cNvSpPr/>
            <p:nvPr/>
          </p:nvSpPr>
          <p:spPr>
            <a:xfrm>
              <a:off x="6600570" y="1524000"/>
              <a:ext cx="486030"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y</a:t>
              </a:r>
            </a:p>
          </p:txBody>
        </p:sp>
      </p:grpSp>
      <p:sp>
        <p:nvSpPr>
          <p:cNvPr id="183" name="Rectangle 182"/>
          <p:cNvSpPr/>
          <p:nvPr/>
        </p:nvSpPr>
        <p:spPr>
          <a:xfrm>
            <a:off x="6705600" y="3124200"/>
            <a:ext cx="2138550" cy="707886"/>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000" dirty="0">
                <a:solidFill>
                  <a:prstClr val="black"/>
                </a:solidFill>
                <a:latin typeface="Georgia" pitchFamily="18" charset="0"/>
              </a:rPr>
              <a:t>Square Box </a:t>
            </a:r>
          </a:p>
          <a:p>
            <a:r>
              <a:rPr lang="en-US" sz="2000" dirty="0">
                <a:solidFill>
                  <a:prstClr val="black"/>
                </a:solidFill>
                <a:latin typeface="Georgia" pitchFamily="18" charset="0"/>
                <a:sym typeface="Symbol"/>
              </a:rPr>
              <a:t> </a:t>
            </a:r>
            <a:r>
              <a:rPr lang="en-US" sz="2000" i="1" dirty="0">
                <a:solidFill>
                  <a:prstClr val="black"/>
                </a:solidFill>
                <a:latin typeface="Georgia" pitchFamily="18" charset="0"/>
              </a:rPr>
              <a:t>L</a:t>
            </a:r>
            <a:r>
              <a:rPr lang="en-US" sz="2000" i="1" baseline="-25000" dirty="0">
                <a:solidFill>
                  <a:prstClr val="black"/>
                </a:solidFill>
                <a:latin typeface="Georgia" pitchFamily="18" charset="0"/>
              </a:rPr>
              <a:t>x</a:t>
            </a:r>
            <a:r>
              <a:rPr lang="en-US" sz="2000" dirty="0">
                <a:solidFill>
                  <a:prstClr val="black"/>
                </a:solidFill>
                <a:latin typeface="Georgia" pitchFamily="18" charset="0"/>
              </a:rPr>
              <a:t> = </a:t>
            </a:r>
            <a:r>
              <a:rPr lang="en-US" sz="2000" i="1" dirty="0">
                <a:solidFill>
                  <a:prstClr val="black"/>
                </a:solidFill>
                <a:latin typeface="Georgia" pitchFamily="18" charset="0"/>
              </a:rPr>
              <a:t>L</a:t>
            </a:r>
            <a:r>
              <a:rPr lang="en-US" sz="2000" i="1" baseline="-25000" dirty="0">
                <a:solidFill>
                  <a:prstClr val="black"/>
                </a:solidFill>
                <a:latin typeface="Georgia" pitchFamily="18" charset="0"/>
              </a:rPr>
              <a:t>y</a:t>
            </a:r>
            <a:r>
              <a:rPr lang="en-US" sz="2000" dirty="0">
                <a:solidFill>
                  <a:prstClr val="black"/>
                </a:solidFill>
                <a:latin typeface="Georgia" pitchFamily="18" charset="0"/>
              </a:rPr>
              <a:t> = </a:t>
            </a:r>
            <a:r>
              <a:rPr lang="en-US" sz="2000" i="1" dirty="0">
                <a:solidFill>
                  <a:prstClr val="black"/>
                </a:solidFill>
                <a:latin typeface="Georgia" pitchFamily="18" charset="0"/>
              </a:rPr>
              <a:t>L</a:t>
            </a:r>
            <a:endParaRPr lang="en-US" sz="2000" dirty="0">
              <a:solidFill>
                <a:prstClr val="black"/>
              </a:solidFill>
              <a:latin typeface="Georgia" pitchFamily="18" charset="0"/>
            </a:endParaRPr>
          </a:p>
        </p:txBody>
      </p:sp>
      <p:sp>
        <p:nvSpPr>
          <p:cNvPr id="19" name="Rectangle 18"/>
          <p:cNvSpPr/>
          <p:nvPr/>
        </p:nvSpPr>
        <p:spPr>
          <a:xfrm>
            <a:off x="4724400" y="4495800"/>
            <a:ext cx="4114800" cy="461665"/>
          </a:xfrm>
          <a:prstGeom prst="rect">
            <a:avLst/>
          </a:prstGeom>
        </p:spPr>
        <p:txBody>
          <a:bodyPr wrap="square">
            <a:spAutoFit/>
          </a:bodyPr>
          <a:lstStyle/>
          <a:p>
            <a:pPr algn="r"/>
            <a:r>
              <a:rPr lang="en-US" sz="2400" b="1" dirty="0">
                <a:solidFill>
                  <a:srgbClr val="3333FF"/>
                </a:solidFill>
                <a:effectLst>
                  <a:outerShdw blurRad="38100" dist="38100" dir="2700000" algn="tl">
                    <a:srgbClr val="000000">
                      <a:alpha val="43137"/>
                    </a:srgbClr>
                  </a:outerShdw>
                </a:effectLst>
                <a:latin typeface="Georgia" pitchFamily="18" charset="0"/>
              </a:rPr>
              <a:t>Separation of variables</a:t>
            </a:r>
          </a:p>
        </p:txBody>
      </p:sp>
    </p:spTree>
    <p:extLst>
      <p:ext uri="{BB962C8B-B14F-4D97-AF65-F5344CB8AC3E}">
        <p14:creationId xmlns:p14="http://schemas.microsoft.com/office/powerpoint/2010/main" val="898032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609600" y="5562600"/>
            <a:ext cx="2667000" cy="10668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914400" y="277910"/>
            <a:ext cx="82296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Recapitulation: Particle in 2-D Rectangular-Well Potential</a:t>
            </a:r>
          </a:p>
        </p:txBody>
      </p:sp>
      <p:graphicFrame>
        <p:nvGraphicFramePr>
          <p:cNvPr id="16" name="Object 2"/>
          <p:cNvGraphicFramePr>
            <a:graphicFrameLocks noChangeAspect="1"/>
          </p:cNvGraphicFramePr>
          <p:nvPr>
            <p:extLst>
              <p:ext uri="{D42A27DB-BD31-4B8C-83A1-F6EECF244321}">
                <p14:modId xmlns:p14="http://schemas.microsoft.com/office/powerpoint/2010/main" val="901463098"/>
              </p:ext>
            </p:extLst>
          </p:nvPr>
        </p:nvGraphicFramePr>
        <p:xfrm>
          <a:off x="1003300" y="3949700"/>
          <a:ext cx="4430713" cy="2768600"/>
        </p:xfrm>
        <a:graphic>
          <a:graphicData uri="http://schemas.openxmlformats.org/presentationml/2006/ole">
            <mc:AlternateContent xmlns:mc="http://schemas.openxmlformats.org/markup-compatibility/2006">
              <mc:Choice xmlns:v="urn:schemas-microsoft-com:vml" Requires="v">
                <p:oleObj name="Equation" r:id="rId2" imgW="2222500" imgH="1384300" progId="Equation.3">
                  <p:embed/>
                </p:oleObj>
              </mc:Choice>
              <mc:Fallback>
                <p:oleObj name="Equation" r:id="rId2" imgW="2222500" imgH="1384300" progId="Equation.3">
                  <p:embed/>
                  <p:pic>
                    <p:nvPicPr>
                      <p:cNvPr id="0" name=""/>
                      <p:cNvPicPr>
                        <a:picLocks noChangeAspect="1" noChangeArrowheads="1"/>
                      </p:cNvPicPr>
                      <p:nvPr/>
                    </p:nvPicPr>
                    <p:blipFill>
                      <a:blip r:embed="rId3"/>
                      <a:srcRect/>
                      <a:stretch>
                        <a:fillRect/>
                      </a:stretch>
                    </p:blipFill>
                    <p:spPr bwMode="auto">
                      <a:xfrm>
                        <a:off x="1003300" y="3949700"/>
                        <a:ext cx="4430713" cy="276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7" name="Object 6"/>
          <p:cNvGraphicFramePr>
            <a:graphicFrameLocks noChangeAspect="1"/>
          </p:cNvGraphicFramePr>
          <p:nvPr>
            <p:extLst>
              <p:ext uri="{D42A27DB-BD31-4B8C-83A1-F6EECF244321}">
                <p14:modId xmlns:p14="http://schemas.microsoft.com/office/powerpoint/2010/main" val="992608646"/>
              </p:ext>
            </p:extLst>
          </p:nvPr>
        </p:nvGraphicFramePr>
        <p:xfrm>
          <a:off x="952500" y="1117600"/>
          <a:ext cx="3825875" cy="2514600"/>
        </p:xfrm>
        <a:graphic>
          <a:graphicData uri="http://schemas.openxmlformats.org/presentationml/2006/ole">
            <mc:AlternateContent xmlns:mc="http://schemas.openxmlformats.org/markup-compatibility/2006">
              <mc:Choice xmlns:v="urn:schemas-microsoft-com:vml" Requires="v">
                <p:oleObj name="Equation" r:id="rId4" imgW="1917700" imgH="1257300" progId="Equation.3">
                  <p:embed/>
                </p:oleObj>
              </mc:Choice>
              <mc:Fallback>
                <p:oleObj name="Equation" r:id="rId4" imgW="1917700" imgH="1257300" progId="Equation.3">
                  <p:embed/>
                  <p:pic>
                    <p:nvPicPr>
                      <p:cNvPr id="0" name=""/>
                      <p:cNvPicPr>
                        <a:picLocks noChangeAspect="1" noChangeArrowheads="1"/>
                      </p:cNvPicPr>
                      <p:nvPr/>
                    </p:nvPicPr>
                    <p:blipFill>
                      <a:blip r:embed="rId5"/>
                      <a:srcRect/>
                      <a:stretch>
                        <a:fillRect/>
                      </a:stretch>
                    </p:blipFill>
                    <p:spPr bwMode="auto">
                      <a:xfrm>
                        <a:off x="952500" y="1117600"/>
                        <a:ext cx="3825875" cy="2514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18" name="Group 14"/>
          <p:cNvGrpSpPr/>
          <p:nvPr/>
        </p:nvGrpSpPr>
        <p:grpSpPr>
          <a:xfrm>
            <a:off x="4953000" y="914400"/>
            <a:ext cx="4191000" cy="2214265"/>
            <a:chOff x="4953000" y="914400"/>
            <a:chExt cx="4191000" cy="2214265"/>
          </a:xfrm>
        </p:grpSpPr>
        <p:sp>
          <p:nvSpPr>
            <p:cNvPr id="19" name="Rectangle 18"/>
            <p:cNvSpPr/>
            <p:nvPr/>
          </p:nvSpPr>
          <p:spPr>
            <a:xfrm>
              <a:off x="4953000" y="914400"/>
              <a:ext cx="3733800" cy="16764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eorgia" pitchFamily="18" charset="0"/>
              </a:endParaRPr>
            </a:p>
          </p:txBody>
        </p:sp>
        <p:pic>
          <p:nvPicPr>
            <p:cNvPr id="20" name="Picture 19" descr="purewave.JPG"/>
            <p:cNvPicPr>
              <a:picLocks noChangeAspect="1"/>
            </p:cNvPicPr>
            <p:nvPr/>
          </p:nvPicPr>
          <p:blipFill>
            <a:blip r:embed="rId6" cstate="print">
              <a:clrChange>
                <a:clrFrom>
                  <a:srgbClr val="FFFFFF"/>
                </a:clrFrom>
                <a:clrTo>
                  <a:srgbClr val="FFFFFF">
                    <a:alpha val="0"/>
                  </a:srgbClr>
                </a:clrTo>
              </a:clrChange>
              <a:lum contrast="40000"/>
            </a:blip>
            <a:srcRect t="18421" b="15789"/>
            <a:stretch>
              <a:fillRect/>
            </a:stretch>
          </p:blipFill>
          <p:spPr>
            <a:xfrm>
              <a:off x="5257800" y="2209800"/>
              <a:ext cx="2962276" cy="228600"/>
            </a:xfrm>
            <a:prstGeom prst="rect">
              <a:avLst/>
            </a:prstGeom>
          </p:spPr>
        </p:pic>
        <p:pic>
          <p:nvPicPr>
            <p:cNvPr id="21" name="Picture 20" descr="purewave.JPG"/>
            <p:cNvPicPr>
              <a:picLocks/>
            </p:cNvPicPr>
            <p:nvPr/>
          </p:nvPicPr>
          <p:blipFill>
            <a:blip r:embed="rId7" cstate="print">
              <a:clrChange>
                <a:clrFrom>
                  <a:srgbClr val="FFFFFF"/>
                </a:clrFrom>
                <a:clrTo>
                  <a:srgbClr val="FFFFFF">
                    <a:alpha val="0"/>
                  </a:srgbClr>
                </a:clrTo>
              </a:clrChange>
              <a:lum contrast="40000"/>
            </a:blip>
            <a:srcRect t="18421" b="15789"/>
            <a:stretch>
              <a:fillRect/>
            </a:stretch>
          </p:blipFill>
          <p:spPr>
            <a:xfrm rot="16200000">
              <a:off x="7882795" y="1566005"/>
              <a:ext cx="1069848" cy="223838"/>
            </a:xfrm>
            <a:prstGeom prst="rect">
              <a:avLst/>
            </a:prstGeom>
          </p:spPr>
        </p:pic>
        <p:cxnSp>
          <p:nvCxnSpPr>
            <p:cNvPr id="22" name="Straight Arrow Connector 21"/>
            <p:cNvCxnSpPr/>
            <p:nvPr/>
          </p:nvCxnSpPr>
          <p:spPr>
            <a:xfrm>
              <a:off x="5907975" y="1716975"/>
              <a:ext cx="1676400" cy="1588"/>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rot="16200000">
              <a:off x="6203157" y="1733519"/>
              <a:ext cx="1005840" cy="953"/>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00700" y="16120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57800" y="1143000"/>
              <a:ext cx="776175" cy="461665"/>
            </a:xfrm>
            <a:prstGeom prst="rect">
              <a:avLst/>
            </a:prstGeom>
          </p:spPr>
          <p:txBody>
            <a:bodyPr wrap="none">
              <a:spAutoFit/>
            </a:bodyPr>
            <a:lstStyle/>
            <a:p>
              <a:pPr algn="ctr"/>
              <a:r>
                <a:rPr lang="en-US" sz="2400" dirty="0">
                  <a:latin typeface="Georgia" pitchFamily="18" charset="0"/>
                </a:rPr>
                <a:t>V=0</a:t>
              </a:r>
            </a:p>
          </p:txBody>
        </p:sp>
        <p:sp>
          <p:nvSpPr>
            <p:cNvPr id="26" name="Rectangle 25"/>
            <p:cNvSpPr/>
            <p:nvPr/>
          </p:nvSpPr>
          <p:spPr>
            <a:xfrm>
              <a:off x="6248400" y="2667000"/>
              <a:ext cx="474809"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x</a:t>
              </a:r>
            </a:p>
          </p:txBody>
        </p:sp>
        <p:sp>
          <p:nvSpPr>
            <p:cNvPr id="27" name="Rectangle 26"/>
            <p:cNvSpPr/>
            <p:nvPr/>
          </p:nvSpPr>
          <p:spPr>
            <a:xfrm>
              <a:off x="8657970" y="1524000"/>
              <a:ext cx="486030"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y</a:t>
              </a:r>
            </a:p>
          </p:txBody>
        </p:sp>
      </p:grpSp>
    </p:spTree>
    <p:extLst>
      <p:ext uri="{BB962C8B-B14F-4D97-AF65-F5344CB8AC3E}">
        <p14:creationId xmlns:p14="http://schemas.microsoft.com/office/powerpoint/2010/main" val="4204362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14400" y="277910"/>
            <a:ext cx="8229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Recapitulation: Symmetry and Degeneracy</a:t>
            </a:r>
          </a:p>
        </p:txBody>
      </p:sp>
      <p:grpSp>
        <p:nvGrpSpPr>
          <p:cNvPr id="15" name="Group 14"/>
          <p:cNvGrpSpPr/>
          <p:nvPr/>
        </p:nvGrpSpPr>
        <p:grpSpPr>
          <a:xfrm>
            <a:off x="914400" y="914400"/>
            <a:ext cx="2133600" cy="2061865"/>
            <a:chOff x="4953000" y="914400"/>
            <a:chExt cx="2133600" cy="2061865"/>
          </a:xfrm>
        </p:grpSpPr>
        <p:sp>
          <p:nvSpPr>
            <p:cNvPr id="28" name="Rectangle 27"/>
            <p:cNvSpPr/>
            <p:nvPr/>
          </p:nvSpPr>
          <p:spPr>
            <a:xfrm>
              <a:off x="4953000" y="914400"/>
              <a:ext cx="1673352" cy="16764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eorgia" pitchFamily="18" charset="0"/>
              </a:endParaRPr>
            </a:p>
          </p:txBody>
        </p:sp>
        <p:pic>
          <p:nvPicPr>
            <p:cNvPr id="29" name="Picture 28" descr="purewave.JPG"/>
            <p:cNvPicPr>
              <a:picLocks/>
            </p:cNvPicPr>
            <p:nvPr/>
          </p:nvPicPr>
          <p:blipFill>
            <a:blip r:embed="rId2" cstate="print">
              <a:clrChange>
                <a:clrFrom>
                  <a:srgbClr val="FFFFFF"/>
                </a:clrFrom>
                <a:clrTo>
                  <a:srgbClr val="FFFFFF">
                    <a:alpha val="0"/>
                  </a:srgbClr>
                </a:clrTo>
              </a:clrChange>
              <a:lum contrast="40000"/>
            </a:blip>
            <a:srcRect t="18421" b="15789"/>
            <a:stretch>
              <a:fillRect/>
            </a:stretch>
          </p:blipFill>
          <p:spPr>
            <a:xfrm>
              <a:off x="5257800" y="2209800"/>
              <a:ext cx="1069848" cy="228600"/>
            </a:xfrm>
            <a:prstGeom prst="rect">
              <a:avLst/>
            </a:prstGeom>
          </p:spPr>
        </p:pic>
        <p:pic>
          <p:nvPicPr>
            <p:cNvPr id="30" name="Picture 29" descr="purewave.JPG"/>
            <p:cNvPicPr>
              <a:picLocks/>
            </p:cNvPicPr>
            <p:nvPr/>
          </p:nvPicPr>
          <p:blipFill>
            <a:blip r:embed="rId3" cstate="print">
              <a:clrChange>
                <a:clrFrom>
                  <a:srgbClr val="FFFFFF"/>
                </a:clrFrom>
                <a:clrTo>
                  <a:srgbClr val="FFFFFF">
                    <a:alpha val="0"/>
                  </a:srgbClr>
                </a:clrTo>
              </a:clrChange>
              <a:lum contrast="40000"/>
            </a:blip>
            <a:srcRect t="18421" b="15789"/>
            <a:stretch>
              <a:fillRect/>
            </a:stretch>
          </p:blipFill>
          <p:spPr>
            <a:xfrm rot="16200000">
              <a:off x="5901595" y="1566005"/>
              <a:ext cx="1069848" cy="223838"/>
            </a:xfrm>
            <a:prstGeom prst="rect">
              <a:avLst/>
            </a:prstGeom>
          </p:spPr>
        </p:pic>
        <p:cxnSp>
          <p:nvCxnSpPr>
            <p:cNvPr id="31" name="Straight Arrow Connector 30"/>
            <p:cNvCxnSpPr/>
            <p:nvPr/>
          </p:nvCxnSpPr>
          <p:spPr>
            <a:xfrm>
              <a:off x="5257800" y="1628900"/>
              <a:ext cx="1005840" cy="1588"/>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rot="16200000">
              <a:off x="5239672" y="1645444"/>
              <a:ext cx="1005840" cy="953"/>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5637215" y="1524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4953000" y="990600"/>
              <a:ext cx="776175" cy="461665"/>
            </a:xfrm>
            <a:prstGeom prst="rect">
              <a:avLst/>
            </a:prstGeom>
          </p:spPr>
          <p:txBody>
            <a:bodyPr wrap="none">
              <a:spAutoFit/>
            </a:bodyPr>
            <a:lstStyle/>
            <a:p>
              <a:pPr algn="ctr"/>
              <a:r>
                <a:rPr lang="en-US" sz="2400" dirty="0">
                  <a:latin typeface="Georgia" pitchFamily="18" charset="0"/>
                </a:rPr>
                <a:t>V=0</a:t>
              </a:r>
            </a:p>
          </p:txBody>
        </p:sp>
        <p:sp>
          <p:nvSpPr>
            <p:cNvPr id="35" name="Rectangle 34"/>
            <p:cNvSpPr/>
            <p:nvPr/>
          </p:nvSpPr>
          <p:spPr>
            <a:xfrm>
              <a:off x="5562600" y="2514600"/>
              <a:ext cx="474809"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x</a:t>
              </a:r>
            </a:p>
          </p:txBody>
        </p:sp>
        <p:sp>
          <p:nvSpPr>
            <p:cNvPr id="36" name="Rectangle 35"/>
            <p:cNvSpPr/>
            <p:nvPr/>
          </p:nvSpPr>
          <p:spPr>
            <a:xfrm>
              <a:off x="6600570" y="1524000"/>
              <a:ext cx="486030"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y</a:t>
              </a:r>
            </a:p>
          </p:txBody>
        </p:sp>
      </p:grpSp>
      <p:grpSp>
        <p:nvGrpSpPr>
          <p:cNvPr id="37" name="Group 19"/>
          <p:cNvGrpSpPr/>
          <p:nvPr/>
        </p:nvGrpSpPr>
        <p:grpSpPr>
          <a:xfrm>
            <a:off x="4953000" y="914400"/>
            <a:ext cx="4191000" cy="2214265"/>
            <a:chOff x="4953000" y="914400"/>
            <a:chExt cx="4191000" cy="2214265"/>
          </a:xfrm>
        </p:grpSpPr>
        <p:sp>
          <p:nvSpPr>
            <p:cNvPr id="38" name="Rectangle 37"/>
            <p:cNvSpPr/>
            <p:nvPr/>
          </p:nvSpPr>
          <p:spPr>
            <a:xfrm>
              <a:off x="4953000" y="914400"/>
              <a:ext cx="3733800" cy="16764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eorgia" pitchFamily="18" charset="0"/>
              </a:endParaRPr>
            </a:p>
          </p:txBody>
        </p:sp>
        <p:pic>
          <p:nvPicPr>
            <p:cNvPr id="39" name="Picture 38" descr="purewave.JPG"/>
            <p:cNvPicPr>
              <a:picLocks noChangeAspect="1"/>
            </p:cNvPicPr>
            <p:nvPr/>
          </p:nvPicPr>
          <p:blipFill>
            <a:blip r:embed="rId4" cstate="print">
              <a:clrChange>
                <a:clrFrom>
                  <a:srgbClr val="FFFFFF"/>
                </a:clrFrom>
                <a:clrTo>
                  <a:srgbClr val="FFFFFF">
                    <a:alpha val="0"/>
                  </a:srgbClr>
                </a:clrTo>
              </a:clrChange>
              <a:lum contrast="40000"/>
            </a:blip>
            <a:srcRect t="18421" b="15789"/>
            <a:stretch>
              <a:fillRect/>
            </a:stretch>
          </p:blipFill>
          <p:spPr>
            <a:xfrm>
              <a:off x="5257800" y="2209800"/>
              <a:ext cx="2962276" cy="228600"/>
            </a:xfrm>
            <a:prstGeom prst="rect">
              <a:avLst/>
            </a:prstGeom>
          </p:spPr>
        </p:pic>
        <p:pic>
          <p:nvPicPr>
            <p:cNvPr id="40" name="Picture 39" descr="purewave.JPG"/>
            <p:cNvPicPr>
              <a:picLocks/>
            </p:cNvPicPr>
            <p:nvPr/>
          </p:nvPicPr>
          <p:blipFill>
            <a:blip r:embed="rId3" cstate="print">
              <a:clrChange>
                <a:clrFrom>
                  <a:srgbClr val="FFFFFF"/>
                </a:clrFrom>
                <a:clrTo>
                  <a:srgbClr val="FFFFFF">
                    <a:alpha val="0"/>
                  </a:srgbClr>
                </a:clrTo>
              </a:clrChange>
              <a:lum contrast="40000"/>
            </a:blip>
            <a:srcRect t="18421" b="15789"/>
            <a:stretch>
              <a:fillRect/>
            </a:stretch>
          </p:blipFill>
          <p:spPr>
            <a:xfrm rot="16200000">
              <a:off x="7882795" y="1566005"/>
              <a:ext cx="1069848" cy="223838"/>
            </a:xfrm>
            <a:prstGeom prst="rect">
              <a:avLst/>
            </a:prstGeom>
          </p:spPr>
        </p:pic>
        <p:cxnSp>
          <p:nvCxnSpPr>
            <p:cNvPr id="41" name="Straight Arrow Connector 40"/>
            <p:cNvCxnSpPr/>
            <p:nvPr/>
          </p:nvCxnSpPr>
          <p:spPr>
            <a:xfrm>
              <a:off x="5907975" y="1716975"/>
              <a:ext cx="1676400" cy="1588"/>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p:cNvCxnSpPr>
            <p:nvPr/>
          </p:nvCxnSpPr>
          <p:spPr>
            <a:xfrm rot="16200000">
              <a:off x="6203157" y="1733519"/>
              <a:ext cx="1005840" cy="953"/>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600700" y="16120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257800" y="1143000"/>
              <a:ext cx="776175" cy="461665"/>
            </a:xfrm>
            <a:prstGeom prst="rect">
              <a:avLst/>
            </a:prstGeom>
          </p:spPr>
          <p:txBody>
            <a:bodyPr wrap="none">
              <a:spAutoFit/>
            </a:bodyPr>
            <a:lstStyle/>
            <a:p>
              <a:pPr algn="ctr"/>
              <a:r>
                <a:rPr lang="en-US" sz="2400" dirty="0">
                  <a:latin typeface="Georgia" pitchFamily="18" charset="0"/>
                </a:rPr>
                <a:t>V=0</a:t>
              </a:r>
            </a:p>
          </p:txBody>
        </p:sp>
        <p:sp>
          <p:nvSpPr>
            <p:cNvPr id="45" name="Rectangle 44"/>
            <p:cNvSpPr/>
            <p:nvPr/>
          </p:nvSpPr>
          <p:spPr>
            <a:xfrm>
              <a:off x="6248400" y="2667000"/>
              <a:ext cx="474809"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x</a:t>
              </a:r>
            </a:p>
          </p:txBody>
        </p:sp>
        <p:sp>
          <p:nvSpPr>
            <p:cNvPr id="46" name="Rectangle 45"/>
            <p:cNvSpPr/>
            <p:nvPr/>
          </p:nvSpPr>
          <p:spPr>
            <a:xfrm>
              <a:off x="8657970" y="1524000"/>
              <a:ext cx="486030"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y</a:t>
              </a:r>
            </a:p>
          </p:txBody>
        </p:sp>
      </p:grpSp>
      <p:cxnSp>
        <p:nvCxnSpPr>
          <p:cNvPr id="47" name="Straight Connector 46"/>
          <p:cNvCxnSpPr/>
          <p:nvPr/>
        </p:nvCxnSpPr>
        <p:spPr>
          <a:xfrm>
            <a:off x="1422400" y="61722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447800" y="52578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981200" y="5942012"/>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38200" y="59436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981200" y="38862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38200" y="3887788"/>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447800" y="6108700"/>
            <a:ext cx="764953" cy="461665"/>
          </a:xfrm>
          <a:prstGeom prst="rect">
            <a:avLst/>
          </a:prstGeom>
        </p:spPr>
        <p:txBody>
          <a:bodyPr wrap="none">
            <a:spAutoFit/>
          </a:bodyPr>
          <a:lstStyle/>
          <a:p>
            <a:r>
              <a:rPr lang="en-US" sz="2400" dirty="0">
                <a:solidFill>
                  <a:prstClr val="black"/>
                </a:solidFill>
                <a:latin typeface="Georgia" pitchFamily="18" charset="0"/>
                <a:sym typeface="Symbol"/>
              </a:rPr>
              <a:t>(1,1)</a:t>
            </a:r>
            <a:endParaRPr lang="en-US" dirty="0"/>
          </a:p>
        </p:txBody>
      </p:sp>
      <p:sp>
        <p:nvSpPr>
          <p:cNvPr id="54" name="Rectangle 53"/>
          <p:cNvSpPr/>
          <p:nvPr/>
        </p:nvSpPr>
        <p:spPr>
          <a:xfrm>
            <a:off x="609600" y="5867400"/>
            <a:ext cx="803425" cy="461665"/>
          </a:xfrm>
          <a:prstGeom prst="rect">
            <a:avLst/>
          </a:prstGeom>
        </p:spPr>
        <p:txBody>
          <a:bodyPr wrap="none">
            <a:spAutoFit/>
          </a:bodyPr>
          <a:lstStyle/>
          <a:p>
            <a:r>
              <a:rPr lang="en-US" sz="2400" dirty="0">
                <a:solidFill>
                  <a:prstClr val="black"/>
                </a:solidFill>
                <a:latin typeface="Georgia" pitchFamily="18" charset="0"/>
                <a:sym typeface="Symbol"/>
              </a:rPr>
              <a:t>(2,1)</a:t>
            </a:r>
            <a:endParaRPr lang="en-US" dirty="0"/>
          </a:p>
        </p:txBody>
      </p:sp>
      <p:sp>
        <p:nvSpPr>
          <p:cNvPr id="55" name="Rectangle 54"/>
          <p:cNvSpPr/>
          <p:nvPr/>
        </p:nvSpPr>
        <p:spPr>
          <a:xfrm>
            <a:off x="2286000" y="5867400"/>
            <a:ext cx="803425" cy="461665"/>
          </a:xfrm>
          <a:prstGeom prst="rect">
            <a:avLst/>
          </a:prstGeom>
        </p:spPr>
        <p:txBody>
          <a:bodyPr wrap="none">
            <a:spAutoFit/>
          </a:bodyPr>
          <a:lstStyle/>
          <a:p>
            <a:r>
              <a:rPr lang="en-US" sz="2400" dirty="0">
                <a:solidFill>
                  <a:prstClr val="black"/>
                </a:solidFill>
                <a:latin typeface="Georgia" pitchFamily="18" charset="0"/>
                <a:sym typeface="Symbol"/>
              </a:rPr>
              <a:t>(1,2)</a:t>
            </a:r>
            <a:endParaRPr lang="en-US" dirty="0"/>
          </a:p>
        </p:txBody>
      </p:sp>
      <p:sp>
        <p:nvSpPr>
          <p:cNvPr id="56" name="Rectangle 55"/>
          <p:cNvSpPr/>
          <p:nvPr/>
        </p:nvSpPr>
        <p:spPr>
          <a:xfrm>
            <a:off x="1409700" y="5181600"/>
            <a:ext cx="841897" cy="461665"/>
          </a:xfrm>
          <a:prstGeom prst="rect">
            <a:avLst/>
          </a:prstGeom>
        </p:spPr>
        <p:txBody>
          <a:bodyPr wrap="none">
            <a:spAutoFit/>
          </a:bodyPr>
          <a:lstStyle/>
          <a:p>
            <a:r>
              <a:rPr lang="en-US" sz="2400" dirty="0">
                <a:solidFill>
                  <a:prstClr val="black"/>
                </a:solidFill>
                <a:latin typeface="Georgia" pitchFamily="18" charset="0"/>
                <a:sym typeface="Symbol"/>
              </a:rPr>
              <a:t>(2,2)</a:t>
            </a:r>
            <a:endParaRPr lang="en-US" dirty="0"/>
          </a:p>
        </p:txBody>
      </p:sp>
      <p:sp>
        <p:nvSpPr>
          <p:cNvPr id="57" name="Rectangle 56"/>
          <p:cNvSpPr/>
          <p:nvPr/>
        </p:nvSpPr>
        <p:spPr>
          <a:xfrm>
            <a:off x="609600" y="3881735"/>
            <a:ext cx="801823" cy="461665"/>
          </a:xfrm>
          <a:prstGeom prst="rect">
            <a:avLst/>
          </a:prstGeom>
        </p:spPr>
        <p:txBody>
          <a:bodyPr wrap="none">
            <a:spAutoFit/>
          </a:bodyPr>
          <a:lstStyle/>
          <a:p>
            <a:r>
              <a:rPr lang="en-US" sz="2400" dirty="0">
                <a:solidFill>
                  <a:prstClr val="black"/>
                </a:solidFill>
                <a:latin typeface="Georgia" pitchFamily="18" charset="0"/>
                <a:sym typeface="Symbol"/>
              </a:rPr>
              <a:t>(3,1)</a:t>
            </a:r>
            <a:endParaRPr lang="en-US" dirty="0"/>
          </a:p>
        </p:txBody>
      </p:sp>
      <p:sp>
        <p:nvSpPr>
          <p:cNvPr id="58" name="Rectangle 57"/>
          <p:cNvSpPr/>
          <p:nvPr/>
        </p:nvSpPr>
        <p:spPr>
          <a:xfrm>
            <a:off x="2286000" y="3881735"/>
            <a:ext cx="803425" cy="461665"/>
          </a:xfrm>
          <a:prstGeom prst="rect">
            <a:avLst/>
          </a:prstGeom>
        </p:spPr>
        <p:txBody>
          <a:bodyPr wrap="none">
            <a:spAutoFit/>
          </a:bodyPr>
          <a:lstStyle/>
          <a:p>
            <a:r>
              <a:rPr lang="en-US" sz="2400" dirty="0">
                <a:solidFill>
                  <a:prstClr val="black"/>
                </a:solidFill>
                <a:latin typeface="Georgia" pitchFamily="18" charset="0"/>
                <a:sym typeface="Symbol"/>
              </a:rPr>
              <a:t>(1,3)</a:t>
            </a:r>
            <a:endParaRPr lang="en-US" dirty="0"/>
          </a:p>
        </p:txBody>
      </p:sp>
      <p:cxnSp>
        <p:nvCxnSpPr>
          <p:cNvPr id="59" name="Straight Connector 58"/>
          <p:cNvCxnSpPr/>
          <p:nvPr/>
        </p:nvCxnSpPr>
        <p:spPr>
          <a:xfrm>
            <a:off x="6400800" y="62357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5638800" y="6019800"/>
            <a:ext cx="764953" cy="461665"/>
          </a:xfrm>
          <a:prstGeom prst="rect">
            <a:avLst/>
          </a:prstGeom>
        </p:spPr>
        <p:txBody>
          <a:bodyPr wrap="none">
            <a:spAutoFit/>
          </a:bodyPr>
          <a:lstStyle/>
          <a:p>
            <a:r>
              <a:rPr lang="en-US" sz="2400" dirty="0">
                <a:solidFill>
                  <a:prstClr val="black"/>
                </a:solidFill>
                <a:latin typeface="Georgia" pitchFamily="18" charset="0"/>
                <a:sym typeface="Symbol"/>
              </a:rPr>
              <a:t>(1,1)</a:t>
            </a:r>
            <a:endParaRPr lang="en-US" dirty="0"/>
          </a:p>
        </p:txBody>
      </p:sp>
      <p:cxnSp>
        <p:nvCxnSpPr>
          <p:cNvPr id="61" name="Straight Connector 60"/>
          <p:cNvCxnSpPr/>
          <p:nvPr/>
        </p:nvCxnSpPr>
        <p:spPr>
          <a:xfrm>
            <a:off x="6400800" y="6132512"/>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400800" y="57912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400800" y="53340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400800" y="50292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7315200" y="5867400"/>
            <a:ext cx="803425" cy="461665"/>
          </a:xfrm>
          <a:prstGeom prst="rect">
            <a:avLst/>
          </a:prstGeom>
        </p:spPr>
        <p:txBody>
          <a:bodyPr wrap="none">
            <a:spAutoFit/>
          </a:bodyPr>
          <a:lstStyle/>
          <a:p>
            <a:r>
              <a:rPr lang="en-US" sz="2400" dirty="0">
                <a:solidFill>
                  <a:prstClr val="black"/>
                </a:solidFill>
                <a:latin typeface="Georgia" pitchFamily="18" charset="0"/>
                <a:sym typeface="Symbol"/>
              </a:rPr>
              <a:t>(2,1)</a:t>
            </a:r>
            <a:endParaRPr lang="en-US" dirty="0"/>
          </a:p>
        </p:txBody>
      </p:sp>
      <p:sp>
        <p:nvSpPr>
          <p:cNvPr id="66" name="Rectangle 65"/>
          <p:cNvSpPr/>
          <p:nvPr/>
        </p:nvSpPr>
        <p:spPr>
          <a:xfrm>
            <a:off x="5597375" y="5562600"/>
            <a:ext cx="803425" cy="461665"/>
          </a:xfrm>
          <a:prstGeom prst="rect">
            <a:avLst/>
          </a:prstGeom>
        </p:spPr>
        <p:txBody>
          <a:bodyPr wrap="none">
            <a:spAutoFit/>
          </a:bodyPr>
          <a:lstStyle/>
          <a:p>
            <a:r>
              <a:rPr lang="en-US" sz="2400" dirty="0">
                <a:solidFill>
                  <a:prstClr val="black"/>
                </a:solidFill>
                <a:latin typeface="Georgia" pitchFamily="18" charset="0"/>
                <a:sym typeface="Symbol"/>
              </a:rPr>
              <a:t>(3,1)</a:t>
            </a:r>
            <a:endParaRPr lang="en-US" dirty="0"/>
          </a:p>
        </p:txBody>
      </p:sp>
      <p:sp>
        <p:nvSpPr>
          <p:cNvPr id="67" name="Rectangle 66"/>
          <p:cNvSpPr/>
          <p:nvPr/>
        </p:nvSpPr>
        <p:spPr>
          <a:xfrm>
            <a:off x="7315200" y="5105400"/>
            <a:ext cx="803425" cy="461665"/>
          </a:xfrm>
          <a:prstGeom prst="rect">
            <a:avLst/>
          </a:prstGeom>
        </p:spPr>
        <p:txBody>
          <a:bodyPr wrap="none">
            <a:spAutoFit/>
          </a:bodyPr>
          <a:lstStyle/>
          <a:p>
            <a:r>
              <a:rPr lang="en-US" sz="2400" dirty="0">
                <a:solidFill>
                  <a:prstClr val="black"/>
                </a:solidFill>
                <a:latin typeface="Georgia" pitchFamily="18" charset="0"/>
                <a:sym typeface="Symbol"/>
              </a:rPr>
              <a:t>(1,2)</a:t>
            </a:r>
            <a:endParaRPr lang="en-US" dirty="0"/>
          </a:p>
        </p:txBody>
      </p:sp>
      <p:sp>
        <p:nvSpPr>
          <p:cNvPr id="68" name="Rectangle 67"/>
          <p:cNvSpPr/>
          <p:nvPr/>
        </p:nvSpPr>
        <p:spPr>
          <a:xfrm>
            <a:off x="5597375" y="4800600"/>
            <a:ext cx="841897" cy="461665"/>
          </a:xfrm>
          <a:prstGeom prst="rect">
            <a:avLst/>
          </a:prstGeom>
        </p:spPr>
        <p:txBody>
          <a:bodyPr wrap="none">
            <a:spAutoFit/>
          </a:bodyPr>
          <a:lstStyle/>
          <a:p>
            <a:r>
              <a:rPr lang="en-US" sz="2400" dirty="0">
                <a:solidFill>
                  <a:prstClr val="black"/>
                </a:solidFill>
                <a:latin typeface="Georgia" pitchFamily="18" charset="0"/>
                <a:sym typeface="Symbol"/>
              </a:rPr>
              <a:t>(2,2)</a:t>
            </a:r>
            <a:endParaRPr lang="en-US" dirty="0"/>
          </a:p>
        </p:txBody>
      </p:sp>
      <p:cxnSp>
        <p:nvCxnSpPr>
          <p:cNvPr id="69" name="Straight Connector 68"/>
          <p:cNvCxnSpPr/>
          <p:nvPr/>
        </p:nvCxnSpPr>
        <p:spPr>
          <a:xfrm>
            <a:off x="6400800" y="45720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7315200" y="4343400"/>
            <a:ext cx="840295" cy="461665"/>
          </a:xfrm>
          <a:prstGeom prst="rect">
            <a:avLst/>
          </a:prstGeom>
        </p:spPr>
        <p:txBody>
          <a:bodyPr wrap="none">
            <a:spAutoFit/>
          </a:bodyPr>
          <a:lstStyle/>
          <a:p>
            <a:r>
              <a:rPr lang="en-US" sz="2400" dirty="0">
                <a:solidFill>
                  <a:prstClr val="black"/>
                </a:solidFill>
                <a:latin typeface="Georgia" pitchFamily="18" charset="0"/>
                <a:sym typeface="Symbol"/>
              </a:rPr>
              <a:t>(3,2)</a:t>
            </a:r>
            <a:endParaRPr lang="en-US" dirty="0"/>
          </a:p>
        </p:txBody>
      </p:sp>
      <p:cxnSp>
        <p:nvCxnSpPr>
          <p:cNvPr id="71" name="Straight Connector 70"/>
          <p:cNvCxnSpPr/>
          <p:nvPr/>
        </p:nvCxnSpPr>
        <p:spPr>
          <a:xfrm>
            <a:off x="6400800" y="36576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7315200" y="3424535"/>
            <a:ext cx="803425" cy="461665"/>
          </a:xfrm>
          <a:prstGeom prst="rect">
            <a:avLst/>
          </a:prstGeom>
        </p:spPr>
        <p:txBody>
          <a:bodyPr wrap="none">
            <a:spAutoFit/>
          </a:bodyPr>
          <a:lstStyle/>
          <a:p>
            <a:r>
              <a:rPr lang="en-US" sz="2400" dirty="0">
                <a:solidFill>
                  <a:prstClr val="black"/>
                </a:solidFill>
                <a:latin typeface="Georgia" pitchFamily="18" charset="0"/>
                <a:sym typeface="Symbol"/>
              </a:rPr>
              <a:t>(1,3)</a:t>
            </a:r>
            <a:endParaRPr lang="en-US" dirty="0"/>
          </a:p>
        </p:txBody>
      </p:sp>
    </p:spTree>
    <p:extLst>
      <p:ext uri="{BB962C8B-B14F-4D97-AF65-F5344CB8AC3E}">
        <p14:creationId xmlns:p14="http://schemas.microsoft.com/office/powerpoint/2010/main" val="2385403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a:t>
            </a:r>
          </a:p>
        </p:txBody>
      </p:sp>
      <p:graphicFrame>
        <p:nvGraphicFramePr>
          <p:cNvPr id="177154" name="Object 7"/>
          <p:cNvGraphicFramePr>
            <a:graphicFrameLocks noChangeAspect="1"/>
          </p:cNvGraphicFramePr>
          <p:nvPr>
            <p:extLst>
              <p:ext uri="{D42A27DB-BD31-4B8C-83A1-F6EECF244321}">
                <p14:modId xmlns:p14="http://schemas.microsoft.com/office/powerpoint/2010/main" val="1180314045"/>
              </p:ext>
            </p:extLst>
          </p:nvPr>
        </p:nvGraphicFramePr>
        <p:xfrm>
          <a:off x="965200" y="3813175"/>
          <a:ext cx="5137150" cy="965200"/>
        </p:xfrm>
        <a:graphic>
          <a:graphicData uri="http://schemas.openxmlformats.org/presentationml/2006/ole">
            <mc:AlternateContent xmlns:mc="http://schemas.openxmlformats.org/markup-compatibility/2006">
              <mc:Choice xmlns:v="urn:schemas-microsoft-com:vml" Requires="v">
                <p:oleObj name="Equation" r:id="rId2" imgW="2578100" imgH="482600" progId="Equation.3">
                  <p:embed/>
                </p:oleObj>
              </mc:Choice>
              <mc:Fallback>
                <p:oleObj name="Equation" r:id="rId2" imgW="2578100" imgH="482600" progId="Equation.3">
                  <p:embed/>
                  <p:pic>
                    <p:nvPicPr>
                      <p:cNvPr id="0" name=""/>
                      <p:cNvPicPr>
                        <a:picLocks noChangeAspect="1" noChangeArrowheads="1"/>
                      </p:cNvPicPr>
                      <p:nvPr/>
                    </p:nvPicPr>
                    <p:blipFill>
                      <a:blip r:embed="rId3"/>
                      <a:srcRect/>
                      <a:stretch>
                        <a:fillRect/>
                      </a:stretch>
                    </p:blipFill>
                    <p:spPr bwMode="auto">
                      <a:xfrm>
                        <a:off x="965200" y="3813175"/>
                        <a:ext cx="5137150" cy="965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77155" name="Object 7"/>
          <p:cNvGraphicFramePr>
            <a:graphicFrameLocks noChangeAspect="1"/>
          </p:cNvGraphicFramePr>
          <p:nvPr>
            <p:extLst>
              <p:ext uri="{D42A27DB-BD31-4B8C-83A1-F6EECF244321}">
                <p14:modId xmlns:p14="http://schemas.microsoft.com/office/powerpoint/2010/main" val="3346214498"/>
              </p:ext>
            </p:extLst>
          </p:nvPr>
        </p:nvGraphicFramePr>
        <p:xfrm>
          <a:off x="963613" y="3127375"/>
          <a:ext cx="2482850" cy="508000"/>
        </p:xfrm>
        <a:graphic>
          <a:graphicData uri="http://schemas.openxmlformats.org/presentationml/2006/ole">
            <mc:AlternateContent xmlns:mc="http://schemas.openxmlformats.org/markup-compatibility/2006">
              <mc:Choice xmlns:v="urn:schemas-microsoft-com:vml" Requires="v">
                <p:oleObj name="Equation" r:id="rId4" imgW="1244600" imgH="254000" progId="Equation.3">
                  <p:embed/>
                </p:oleObj>
              </mc:Choice>
              <mc:Fallback>
                <p:oleObj name="Equation" r:id="rId4" imgW="1244600" imgH="254000" progId="Equation.3">
                  <p:embed/>
                  <p:pic>
                    <p:nvPicPr>
                      <p:cNvPr id="0" name=""/>
                      <p:cNvPicPr>
                        <a:picLocks noChangeAspect="1" noChangeArrowheads="1"/>
                      </p:cNvPicPr>
                      <p:nvPr/>
                    </p:nvPicPr>
                    <p:blipFill>
                      <a:blip r:embed="rId5"/>
                      <a:srcRect/>
                      <a:stretch>
                        <a:fillRect/>
                      </a:stretch>
                    </p:blipFill>
                    <p:spPr bwMode="auto">
                      <a:xfrm>
                        <a:off x="963613" y="3127375"/>
                        <a:ext cx="2482850"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3" name="Group 10"/>
          <p:cNvGrpSpPr/>
          <p:nvPr/>
        </p:nvGrpSpPr>
        <p:grpSpPr>
          <a:xfrm>
            <a:off x="838200" y="990600"/>
            <a:ext cx="2118360" cy="2125980"/>
            <a:chOff x="838200" y="990600"/>
            <a:chExt cx="2118360" cy="2125980"/>
          </a:xfrm>
        </p:grpSpPr>
        <p:pic>
          <p:nvPicPr>
            <p:cNvPr id="8" name="Picture 7" descr="bohr_1.gif"/>
            <p:cNvPicPr>
              <a:picLocks noChangeAspect="1"/>
            </p:cNvPicPr>
            <p:nvPr/>
          </p:nvPicPr>
          <p:blipFill>
            <a:blip r:embed="rId6" cstate="print"/>
            <a:stretch>
              <a:fillRect/>
            </a:stretch>
          </p:blipFill>
          <p:spPr>
            <a:xfrm>
              <a:off x="838200" y="990600"/>
              <a:ext cx="2118360" cy="2125980"/>
            </a:xfrm>
            <a:prstGeom prst="rect">
              <a:avLst/>
            </a:prstGeom>
          </p:spPr>
        </p:pic>
        <p:sp>
          <p:nvSpPr>
            <p:cNvPr id="10" name="Rectangle 9"/>
            <p:cNvSpPr/>
            <p:nvPr/>
          </p:nvSpPr>
          <p:spPr>
            <a:xfrm>
              <a:off x="1371600" y="1143000"/>
              <a:ext cx="1382110" cy="461665"/>
            </a:xfrm>
            <a:prstGeom prst="rect">
              <a:avLst/>
            </a:prstGeom>
          </p:spPr>
          <p:txBody>
            <a:bodyPr wrap="none">
              <a:spAutoFit/>
            </a:bodyPr>
            <a:lstStyle/>
            <a:p>
              <a:r>
                <a:rPr lang="en-US" sz="2400" dirty="0">
                  <a:solidFill>
                    <a:prstClr val="black"/>
                  </a:solidFill>
                  <a:latin typeface="Georgia" pitchFamily="18" charset="0"/>
                </a:rPr>
                <a:t>(</a:t>
              </a:r>
              <a:r>
                <a:rPr lang="en-US" sz="2400" i="1" dirty="0">
                  <a:solidFill>
                    <a:prstClr val="black"/>
                  </a:solidFill>
                  <a:latin typeface="Georgia" pitchFamily="18" charset="0"/>
                </a:rPr>
                <a:t>x</a:t>
              </a:r>
              <a:r>
                <a:rPr lang="en-US" sz="2400" i="1" baseline="-25000" dirty="0">
                  <a:solidFill>
                    <a:prstClr val="black"/>
                  </a:solidFill>
                  <a:latin typeface="Georgia" pitchFamily="18" charset="0"/>
                </a:rPr>
                <a:t>e</a:t>
              </a:r>
              <a:r>
                <a:rPr lang="en-US" sz="2400" i="1" dirty="0">
                  <a:solidFill>
                    <a:prstClr val="black"/>
                  </a:solidFill>
                  <a:latin typeface="Georgia" pitchFamily="18" charset="0"/>
                </a:rPr>
                <a:t>,y</a:t>
              </a:r>
              <a:r>
                <a:rPr lang="en-US" sz="2400" i="1" baseline="-25000" dirty="0">
                  <a:solidFill>
                    <a:prstClr val="black"/>
                  </a:solidFill>
                  <a:latin typeface="Georgia" pitchFamily="18" charset="0"/>
                </a:rPr>
                <a:t>e</a:t>
              </a:r>
              <a:r>
                <a:rPr lang="en-US" sz="2400" i="1" dirty="0">
                  <a:solidFill>
                    <a:prstClr val="black"/>
                  </a:solidFill>
                  <a:latin typeface="Georgia" pitchFamily="18" charset="0"/>
                </a:rPr>
                <a:t>,z</a:t>
              </a:r>
              <a:r>
                <a:rPr lang="en-US" sz="2400" i="1" baseline="-25000" dirty="0">
                  <a:solidFill>
                    <a:prstClr val="black"/>
                  </a:solidFill>
                  <a:latin typeface="Georgia" pitchFamily="18" charset="0"/>
                </a:rPr>
                <a:t>e</a:t>
              </a:r>
              <a:r>
                <a:rPr lang="en-US" sz="2400" dirty="0">
                  <a:solidFill>
                    <a:prstClr val="black"/>
                  </a:solidFill>
                  <a:latin typeface="Georgia" pitchFamily="18" charset="0"/>
                </a:rPr>
                <a:t>)</a:t>
              </a:r>
              <a:endParaRPr lang="en-US" dirty="0"/>
            </a:p>
          </p:txBody>
        </p:sp>
      </p:grpSp>
      <p:sp>
        <p:nvSpPr>
          <p:cNvPr id="12" name="Rectangle 11"/>
          <p:cNvSpPr/>
          <p:nvPr/>
        </p:nvSpPr>
        <p:spPr>
          <a:xfrm>
            <a:off x="1295400" y="2129135"/>
            <a:ext cx="1515158" cy="461665"/>
          </a:xfrm>
          <a:prstGeom prst="rect">
            <a:avLst/>
          </a:prstGeom>
        </p:spPr>
        <p:txBody>
          <a:bodyPr wrap="none">
            <a:spAutoFit/>
          </a:bodyPr>
          <a:lstStyle/>
          <a:p>
            <a:r>
              <a:rPr lang="en-US" sz="2400" dirty="0">
                <a:solidFill>
                  <a:prstClr val="black"/>
                </a:solidFill>
                <a:latin typeface="Georgia" pitchFamily="18" charset="0"/>
              </a:rPr>
              <a:t>(</a:t>
            </a:r>
            <a:r>
              <a:rPr lang="en-US" sz="2400" i="1" dirty="0">
                <a:solidFill>
                  <a:prstClr val="black"/>
                </a:solidFill>
                <a:latin typeface="Georgia" pitchFamily="18" charset="0"/>
              </a:rPr>
              <a:t>x</a:t>
            </a:r>
            <a:r>
              <a:rPr lang="en-US" sz="2400" i="1" baseline="-25000" dirty="0">
                <a:solidFill>
                  <a:prstClr val="black"/>
                </a:solidFill>
                <a:latin typeface="Georgia" pitchFamily="18" charset="0"/>
              </a:rPr>
              <a:t>N</a:t>
            </a:r>
            <a:r>
              <a:rPr lang="en-US" sz="2400" i="1" dirty="0">
                <a:solidFill>
                  <a:prstClr val="black"/>
                </a:solidFill>
                <a:latin typeface="Georgia" pitchFamily="18" charset="0"/>
              </a:rPr>
              <a:t>,y</a:t>
            </a:r>
            <a:r>
              <a:rPr lang="en-US" sz="2400" i="1" baseline="-25000" dirty="0">
                <a:solidFill>
                  <a:prstClr val="black"/>
                </a:solidFill>
                <a:latin typeface="Georgia" pitchFamily="18" charset="0"/>
              </a:rPr>
              <a:t>N</a:t>
            </a:r>
            <a:r>
              <a:rPr lang="en-US" sz="2400" i="1" dirty="0">
                <a:solidFill>
                  <a:prstClr val="black"/>
                </a:solidFill>
                <a:latin typeface="Georgia" pitchFamily="18" charset="0"/>
              </a:rPr>
              <a:t>,z</a:t>
            </a:r>
            <a:r>
              <a:rPr lang="en-US" sz="2400" i="1" baseline="-25000" dirty="0">
                <a:solidFill>
                  <a:prstClr val="black"/>
                </a:solidFill>
                <a:latin typeface="Georgia" pitchFamily="18" charset="0"/>
              </a:rPr>
              <a:t>N</a:t>
            </a:r>
            <a:r>
              <a:rPr lang="en-US" sz="2400" dirty="0">
                <a:solidFill>
                  <a:prstClr val="black"/>
                </a:solidFill>
                <a:latin typeface="Georgia" pitchFamily="18" charset="0"/>
              </a:rPr>
              <a:t>)</a:t>
            </a:r>
            <a:endParaRPr lang="en-US" dirty="0"/>
          </a:p>
        </p:txBody>
      </p:sp>
      <p:graphicFrame>
        <p:nvGraphicFramePr>
          <p:cNvPr id="178182" name="Object 6"/>
          <p:cNvGraphicFramePr>
            <a:graphicFrameLocks noChangeAspect="1"/>
          </p:cNvGraphicFramePr>
          <p:nvPr/>
        </p:nvGraphicFramePr>
        <p:xfrm>
          <a:off x="889000" y="4902200"/>
          <a:ext cx="6102350" cy="914400"/>
        </p:xfrm>
        <a:graphic>
          <a:graphicData uri="http://schemas.openxmlformats.org/presentationml/2006/ole">
            <mc:AlternateContent xmlns:mc="http://schemas.openxmlformats.org/markup-compatibility/2006">
              <mc:Choice xmlns:v="urn:schemas-microsoft-com:vml" Requires="v">
                <p:oleObj name="Equation" r:id="rId7" imgW="3060700" imgH="457200" progId="">
                  <p:embed/>
                </p:oleObj>
              </mc:Choice>
              <mc:Fallback>
                <p:oleObj name="Equation" r:id="rId7" imgW="3060700" imgH="4572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9000" y="4902200"/>
                        <a:ext cx="6102350" cy="914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3" name="Rectangle 12"/>
          <p:cNvSpPr/>
          <p:nvPr/>
        </p:nvSpPr>
        <p:spPr>
          <a:xfrm>
            <a:off x="3352800" y="1066800"/>
            <a:ext cx="5562600" cy="1200329"/>
          </a:xfrm>
          <a:prstGeom prst="rect">
            <a:avLst/>
          </a:prstGeom>
          <a:solidFill>
            <a:srgbClr val="9BBB59">
              <a:alpha val="25000"/>
            </a:srgb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rPr>
              <a:t>Two particle central-force problem</a:t>
            </a:r>
          </a:p>
          <a:p>
            <a:endParaRPr lang="en-US" sz="2400" dirty="0">
              <a:solidFill>
                <a:prstClr val="black"/>
              </a:solidFill>
              <a:latin typeface="Georgia" pitchFamily="18" charset="0"/>
            </a:endParaRPr>
          </a:p>
          <a:p>
            <a:r>
              <a:rPr lang="en-US" sz="2400" dirty="0">
                <a:solidFill>
                  <a:prstClr val="black"/>
                </a:solidFill>
                <a:latin typeface="Georgia" pitchFamily="18" charset="0"/>
              </a:rPr>
              <a:t>Completely solvable – a rare example!</a:t>
            </a:r>
          </a:p>
        </p:txBody>
      </p:sp>
    </p:spTree>
    <p:extLst>
      <p:ext uri="{BB962C8B-B14F-4D97-AF65-F5344CB8AC3E}">
        <p14:creationId xmlns:p14="http://schemas.microsoft.com/office/powerpoint/2010/main" val="2563738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TotalTime>
  <Words>1062</Words>
  <Application>Microsoft Macintosh PowerPoint</Application>
  <PresentationFormat>On-screen Show (4:3)</PresentationFormat>
  <Paragraphs>253</Paragraphs>
  <Slides>53</Slides>
  <Notes>3</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2</vt:i4>
      </vt:variant>
      <vt:variant>
        <vt:lpstr>Slide Titles</vt:lpstr>
      </vt:variant>
      <vt:variant>
        <vt:i4>53</vt:i4>
      </vt:variant>
    </vt:vector>
  </HeadingPairs>
  <TitlesOfParts>
    <vt:vector size="62" baseType="lpstr">
      <vt:lpstr>Arial</vt:lpstr>
      <vt:lpstr>Calibri</vt:lpstr>
      <vt:lpstr>Georgia</vt:lpstr>
      <vt:lpstr>Symbol</vt:lpstr>
      <vt:lpstr>Office Theme</vt:lpstr>
      <vt:lpstr>1_Office Theme</vt:lpstr>
      <vt:lpstr>2_Office Theme</vt:lpstr>
      <vt:lpstr>Equation</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IITB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A.Chowdhury</dc:creator>
  <cp:lastModifiedBy>Shobhna Kapoor</cp:lastModifiedBy>
  <cp:revision>127</cp:revision>
  <cp:lastPrinted>2019-10-02T04:13:12Z</cp:lastPrinted>
  <dcterms:created xsi:type="dcterms:W3CDTF">2013-08-13T05:19:04Z</dcterms:created>
  <dcterms:modified xsi:type="dcterms:W3CDTF">2023-01-07T06:46:03Z</dcterms:modified>
</cp:coreProperties>
</file>